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2" r:id="rId4"/>
  </p:sldIdLst>
  <p:sldSz cx="12192000" cy="6858000"/>
  <p:notesSz cx="6797675" cy="987266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7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79" autoAdjust="0"/>
    <p:restoredTop sz="94660"/>
  </p:normalViewPr>
  <p:slideViewPr>
    <p:cSldViewPr snapToGrid="0">
      <p:cViewPr varScale="1">
        <p:scale>
          <a:sx n="115" d="100"/>
          <a:sy n="115" d="100"/>
        </p:scale>
        <p:origin x="18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3A7EA055-6A82-45D2-8968-8238FA45E2AB}" type="datetimeFigureOut">
              <a:rPr lang="pl-PL" smtClean="0"/>
              <a:t>2024-02-20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C97C95F-96FD-4DD8-8B28-5CA77EADCD2E}" type="slidenum">
              <a:rPr lang="pl-PL" smtClean="0"/>
              <a:t>‹#›</a:t>
            </a:fld>
            <a:endParaRPr lang="pl-PL"/>
          </a:p>
        </p:txBody>
      </p:sp>
    </p:spTree>
    <p:extLst>
      <p:ext uri="{BB962C8B-B14F-4D97-AF65-F5344CB8AC3E}">
        <p14:creationId xmlns:p14="http://schemas.microsoft.com/office/powerpoint/2010/main" val="3477641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A7EA055-6A82-45D2-8968-8238FA45E2AB}" type="datetimeFigureOut">
              <a:rPr lang="pl-PL" smtClean="0"/>
              <a:t>2024-02-20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C97C95F-96FD-4DD8-8B28-5CA77EADCD2E}" type="slidenum">
              <a:rPr lang="pl-PL" smtClean="0"/>
              <a:t>‹#›</a:t>
            </a:fld>
            <a:endParaRPr lang="pl-PL"/>
          </a:p>
        </p:txBody>
      </p:sp>
    </p:spTree>
    <p:extLst>
      <p:ext uri="{BB962C8B-B14F-4D97-AF65-F5344CB8AC3E}">
        <p14:creationId xmlns:p14="http://schemas.microsoft.com/office/powerpoint/2010/main" val="3428295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A7EA055-6A82-45D2-8968-8238FA45E2AB}" type="datetimeFigureOut">
              <a:rPr lang="pl-PL" smtClean="0"/>
              <a:t>2024-02-20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C97C95F-96FD-4DD8-8B28-5CA77EADCD2E}" type="slidenum">
              <a:rPr lang="pl-PL" smtClean="0"/>
              <a:t>‹#›</a:t>
            </a:fld>
            <a:endParaRPr lang="pl-PL"/>
          </a:p>
        </p:txBody>
      </p:sp>
    </p:spTree>
    <p:extLst>
      <p:ext uri="{BB962C8B-B14F-4D97-AF65-F5344CB8AC3E}">
        <p14:creationId xmlns:p14="http://schemas.microsoft.com/office/powerpoint/2010/main" val="707309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A7EA055-6A82-45D2-8968-8238FA45E2AB}" type="datetimeFigureOut">
              <a:rPr lang="pl-PL" smtClean="0"/>
              <a:t>2024-02-20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C97C95F-96FD-4DD8-8B28-5CA77EADCD2E}" type="slidenum">
              <a:rPr lang="pl-PL" smtClean="0"/>
              <a:t>‹#›</a:t>
            </a:fld>
            <a:endParaRPr lang="pl-PL"/>
          </a:p>
        </p:txBody>
      </p:sp>
    </p:spTree>
    <p:extLst>
      <p:ext uri="{BB962C8B-B14F-4D97-AF65-F5344CB8AC3E}">
        <p14:creationId xmlns:p14="http://schemas.microsoft.com/office/powerpoint/2010/main" val="4138949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Symbol zastępczy daty 3"/>
          <p:cNvSpPr>
            <a:spLocks noGrp="1"/>
          </p:cNvSpPr>
          <p:nvPr>
            <p:ph type="dt" sz="half" idx="10"/>
          </p:nvPr>
        </p:nvSpPr>
        <p:spPr/>
        <p:txBody>
          <a:bodyPr/>
          <a:lstStyle/>
          <a:p>
            <a:fld id="{3A7EA055-6A82-45D2-8968-8238FA45E2AB}" type="datetimeFigureOut">
              <a:rPr lang="pl-PL" smtClean="0"/>
              <a:t>2024-02-20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C97C95F-96FD-4DD8-8B28-5CA77EADCD2E}" type="slidenum">
              <a:rPr lang="pl-PL" smtClean="0"/>
              <a:t>‹#›</a:t>
            </a:fld>
            <a:endParaRPr lang="pl-PL"/>
          </a:p>
        </p:txBody>
      </p:sp>
    </p:spTree>
    <p:extLst>
      <p:ext uri="{BB962C8B-B14F-4D97-AF65-F5344CB8AC3E}">
        <p14:creationId xmlns:p14="http://schemas.microsoft.com/office/powerpoint/2010/main" val="112722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3A7EA055-6A82-45D2-8968-8238FA45E2AB}" type="datetimeFigureOut">
              <a:rPr lang="pl-PL" smtClean="0"/>
              <a:t>2024-02-20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C97C95F-96FD-4DD8-8B28-5CA77EADCD2E}" type="slidenum">
              <a:rPr lang="pl-PL" smtClean="0"/>
              <a:t>‹#›</a:t>
            </a:fld>
            <a:endParaRPr lang="pl-PL"/>
          </a:p>
        </p:txBody>
      </p:sp>
    </p:spTree>
    <p:extLst>
      <p:ext uri="{BB962C8B-B14F-4D97-AF65-F5344CB8AC3E}">
        <p14:creationId xmlns:p14="http://schemas.microsoft.com/office/powerpoint/2010/main" val="2872814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3A7EA055-6A82-45D2-8968-8238FA45E2AB}" type="datetimeFigureOut">
              <a:rPr lang="pl-PL" smtClean="0"/>
              <a:t>2024-02-20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7C97C95F-96FD-4DD8-8B28-5CA77EADCD2E}" type="slidenum">
              <a:rPr lang="pl-PL" smtClean="0"/>
              <a:t>‹#›</a:t>
            </a:fld>
            <a:endParaRPr lang="pl-PL"/>
          </a:p>
        </p:txBody>
      </p:sp>
    </p:spTree>
    <p:extLst>
      <p:ext uri="{BB962C8B-B14F-4D97-AF65-F5344CB8AC3E}">
        <p14:creationId xmlns:p14="http://schemas.microsoft.com/office/powerpoint/2010/main" val="4150863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3A7EA055-6A82-45D2-8968-8238FA45E2AB}" type="datetimeFigureOut">
              <a:rPr lang="pl-PL" smtClean="0"/>
              <a:t>2024-02-20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7C97C95F-96FD-4DD8-8B28-5CA77EADCD2E}" type="slidenum">
              <a:rPr lang="pl-PL" smtClean="0"/>
              <a:t>‹#›</a:t>
            </a:fld>
            <a:endParaRPr lang="pl-PL"/>
          </a:p>
        </p:txBody>
      </p:sp>
    </p:spTree>
    <p:extLst>
      <p:ext uri="{BB962C8B-B14F-4D97-AF65-F5344CB8AC3E}">
        <p14:creationId xmlns:p14="http://schemas.microsoft.com/office/powerpoint/2010/main" val="4004872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3A7EA055-6A82-45D2-8968-8238FA45E2AB}" type="datetimeFigureOut">
              <a:rPr lang="pl-PL" smtClean="0"/>
              <a:t>2024-02-20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7C97C95F-96FD-4DD8-8B28-5CA77EADCD2E}" type="slidenum">
              <a:rPr lang="pl-PL" smtClean="0"/>
              <a:t>‹#›</a:t>
            </a:fld>
            <a:endParaRPr lang="pl-PL"/>
          </a:p>
        </p:txBody>
      </p:sp>
    </p:spTree>
    <p:extLst>
      <p:ext uri="{BB962C8B-B14F-4D97-AF65-F5344CB8AC3E}">
        <p14:creationId xmlns:p14="http://schemas.microsoft.com/office/powerpoint/2010/main" val="481229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3A7EA055-6A82-45D2-8968-8238FA45E2AB}" type="datetimeFigureOut">
              <a:rPr lang="pl-PL" smtClean="0"/>
              <a:t>2024-02-20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C97C95F-96FD-4DD8-8B28-5CA77EADCD2E}" type="slidenum">
              <a:rPr lang="pl-PL" smtClean="0"/>
              <a:t>‹#›</a:t>
            </a:fld>
            <a:endParaRPr lang="pl-PL"/>
          </a:p>
        </p:txBody>
      </p:sp>
    </p:spTree>
    <p:extLst>
      <p:ext uri="{BB962C8B-B14F-4D97-AF65-F5344CB8AC3E}">
        <p14:creationId xmlns:p14="http://schemas.microsoft.com/office/powerpoint/2010/main" val="608533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3A7EA055-6A82-45D2-8968-8238FA45E2AB}" type="datetimeFigureOut">
              <a:rPr lang="pl-PL" smtClean="0"/>
              <a:t>2024-02-20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C97C95F-96FD-4DD8-8B28-5CA77EADCD2E}" type="slidenum">
              <a:rPr lang="pl-PL" smtClean="0"/>
              <a:t>‹#›</a:t>
            </a:fld>
            <a:endParaRPr lang="pl-PL"/>
          </a:p>
        </p:txBody>
      </p:sp>
    </p:spTree>
    <p:extLst>
      <p:ext uri="{BB962C8B-B14F-4D97-AF65-F5344CB8AC3E}">
        <p14:creationId xmlns:p14="http://schemas.microsoft.com/office/powerpoint/2010/main" val="3275096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EA055-6A82-45D2-8968-8238FA45E2AB}" type="datetimeFigureOut">
              <a:rPr lang="pl-PL" smtClean="0"/>
              <a:t>2024-02-20</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97C95F-96FD-4DD8-8B28-5CA77EADCD2E}" type="slidenum">
              <a:rPr lang="pl-PL" smtClean="0"/>
              <a:t>‹#›</a:t>
            </a:fld>
            <a:endParaRPr lang="pl-PL"/>
          </a:p>
        </p:txBody>
      </p:sp>
    </p:spTree>
    <p:extLst>
      <p:ext uri="{BB962C8B-B14F-4D97-AF65-F5344CB8AC3E}">
        <p14:creationId xmlns:p14="http://schemas.microsoft.com/office/powerpoint/2010/main" val="2045474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3314222" y="158069"/>
            <a:ext cx="5361612" cy="3017392"/>
          </a:xfrm>
          <a:prstGeom prst="rect">
            <a:avLst/>
          </a:prstGeom>
        </p:spPr>
      </p:pic>
      <p:pic>
        <p:nvPicPr>
          <p:cNvPr id="3" name="Symbol zastępczy zawartości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155" y="5555456"/>
            <a:ext cx="5929312" cy="1100137"/>
          </a:xfrm>
          <a:prstGeom prst="rect">
            <a:avLst/>
          </a:prstGeom>
        </p:spPr>
      </p:pic>
      <p:sp>
        <p:nvSpPr>
          <p:cNvPr id="2" name="Prostokąt 1"/>
          <p:cNvSpPr/>
          <p:nvPr/>
        </p:nvSpPr>
        <p:spPr>
          <a:xfrm>
            <a:off x="656705" y="3405230"/>
            <a:ext cx="10374284" cy="2308324"/>
          </a:xfrm>
          <a:prstGeom prst="rect">
            <a:avLst/>
          </a:prstGeom>
        </p:spPr>
        <p:txBody>
          <a:bodyPr wrap="square">
            <a:spAutoFit/>
          </a:bodyPr>
          <a:lstStyle/>
          <a:p>
            <a:r>
              <a:rPr lang="pl-PL" dirty="0" smtClean="0">
                <a:cs typeface="Times New Roman" panose="02020603050405020304" pitchFamily="18" charset="0"/>
              </a:rPr>
              <a:t>II Konferencja </a:t>
            </a:r>
            <a:r>
              <a:rPr lang="pl-PL" dirty="0">
                <a:cs typeface="Times New Roman" panose="02020603050405020304" pitchFamily="18" charset="0"/>
              </a:rPr>
              <a:t>otwierająca Projekt: Life After Coal PL – Wdrażanie Strategii </a:t>
            </a:r>
            <a:r>
              <a:rPr lang="pl-PL" dirty="0" smtClean="0">
                <a:cs typeface="Times New Roman" panose="02020603050405020304" pitchFamily="18" charset="0"/>
              </a:rPr>
              <a:t>na rzecz Neutralności </a:t>
            </a:r>
            <a:r>
              <a:rPr lang="pl-PL" dirty="0">
                <a:cs typeface="Times New Roman" panose="02020603050405020304" pitchFamily="18" charset="0"/>
              </a:rPr>
              <a:t>Klimatycznej Wielkopolska Wschodnia 2040</a:t>
            </a:r>
            <a:r>
              <a:rPr lang="pl-PL" dirty="0">
                <a:solidFill>
                  <a:srgbClr val="00B050"/>
                </a:solidFill>
                <a:cs typeface="Times New Roman" panose="02020603050405020304" pitchFamily="18" charset="0"/>
              </a:rPr>
              <a:t/>
            </a:r>
            <a:br>
              <a:rPr lang="pl-PL" dirty="0">
                <a:solidFill>
                  <a:srgbClr val="00B050"/>
                </a:solidFill>
                <a:cs typeface="Times New Roman" panose="02020603050405020304" pitchFamily="18" charset="0"/>
              </a:rPr>
            </a:br>
            <a:r>
              <a:rPr lang="pl-PL" b="1" dirty="0">
                <a:solidFill>
                  <a:srgbClr val="00B050"/>
                </a:solidFill>
                <a:cs typeface="Times New Roman" panose="02020603050405020304" pitchFamily="18" charset="0"/>
              </a:rPr>
              <a:t>„Wielkopolska droga do neutralności klimatycznej”</a:t>
            </a:r>
            <a:r>
              <a:rPr lang="pl-PL" dirty="0">
                <a:solidFill>
                  <a:srgbClr val="00B050"/>
                </a:solidFill>
                <a:cs typeface="Times New Roman" panose="02020603050405020304" pitchFamily="18" charset="0"/>
              </a:rPr>
              <a:t/>
            </a:r>
            <a:br>
              <a:rPr lang="pl-PL" dirty="0">
                <a:solidFill>
                  <a:srgbClr val="00B050"/>
                </a:solidFill>
                <a:cs typeface="Times New Roman" panose="02020603050405020304" pitchFamily="18" charset="0"/>
              </a:rPr>
            </a:br>
            <a:endParaRPr lang="pl-PL" dirty="0">
              <a:solidFill>
                <a:srgbClr val="00B050"/>
              </a:solidFill>
              <a:cs typeface="Times New Roman" panose="02020603050405020304" pitchFamily="18" charset="0"/>
            </a:endParaRPr>
          </a:p>
          <a:p>
            <a:r>
              <a:rPr lang="pl-PL" dirty="0" smtClean="0">
                <a:cs typeface="Times New Roman" panose="02020603050405020304" pitchFamily="18" charset="0"/>
              </a:rPr>
              <a:t>II </a:t>
            </a:r>
            <a:r>
              <a:rPr lang="en-US" dirty="0">
                <a:cs typeface="Times New Roman" panose="02020603050405020304" pitchFamily="18" charset="0"/>
              </a:rPr>
              <a:t>Opening Conference of the Project: Life After Coal PL - Implementation of </a:t>
            </a:r>
            <a:r>
              <a:rPr lang="pl-PL" dirty="0">
                <a:cs typeface="Times New Roman" panose="02020603050405020304" pitchFamily="18" charset="0"/>
              </a:rPr>
              <a:t>the </a:t>
            </a:r>
            <a:r>
              <a:rPr lang="en-US" dirty="0">
                <a:cs typeface="Times New Roman" panose="02020603050405020304" pitchFamily="18" charset="0"/>
              </a:rPr>
              <a:t>Strategy for Climate Neutrality Eastern Wielkopolska 2040</a:t>
            </a:r>
            <a:r>
              <a:rPr lang="pl-PL" dirty="0">
                <a:solidFill>
                  <a:srgbClr val="00B050"/>
                </a:solidFill>
                <a:cs typeface="Times New Roman" panose="02020603050405020304" pitchFamily="18" charset="0"/>
              </a:rPr>
              <a:t/>
            </a:r>
            <a:br>
              <a:rPr lang="pl-PL" dirty="0">
                <a:solidFill>
                  <a:srgbClr val="00B050"/>
                </a:solidFill>
                <a:cs typeface="Times New Roman" panose="02020603050405020304" pitchFamily="18" charset="0"/>
              </a:rPr>
            </a:br>
            <a:r>
              <a:rPr lang="pl-PL" b="1" dirty="0">
                <a:solidFill>
                  <a:srgbClr val="00B050"/>
                </a:solidFill>
                <a:cs typeface="Times New Roman" panose="02020603050405020304" pitchFamily="18" charset="0"/>
              </a:rPr>
              <a:t>„</a:t>
            </a:r>
            <a:r>
              <a:rPr lang="en-US" b="1" dirty="0" err="1">
                <a:solidFill>
                  <a:srgbClr val="00B050"/>
                </a:solidFill>
                <a:cs typeface="Times New Roman" panose="02020603050405020304" pitchFamily="18" charset="0"/>
              </a:rPr>
              <a:t>Wielkopolska's</a:t>
            </a:r>
            <a:r>
              <a:rPr lang="en-US" b="1" dirty="0">
                <a:solidFill>
                  <a:srgbClr val="00B050"/>
                </a:solidFill>
                <a:cs typeface="Times New Roman" panose="02020603050405020304" pitchFamily="18" charset="0"/>
              </a:rPr>
              <a:t> road to climate neutrality</a:t>
            </a:r>
            <a:r>
              <a:rPr lang="pl-PL" b="1" dirty="0">
                <a:solidFill>
                  <a:srgbClr val="00B050"/>
                </a:solidFill>
                <a:cs typeface="Times New Roman" panose="02020603050405020304" pitchFamily="18" charset="0"/>
              </a:rPr>
              <a:t>”</a:t>
            </a:r>
            <a:r>
              <a:rPr lang="pl-PL" dirty="0">
                <a:solidFill>
                  <a:srgbClr val="00B050"/>
                </a:solidFill>
                <a:cs typeface="Times New Roman" panose="02020603050405020304" pitchFamily="18" charset="0"/>
              </a:rPr>
              <a:t/>
            </a:r>
            <a:br>
              <a:rPr lang="pl-PL" dirty="0">
                <a:solidFill>
                  <a:srgbClr val="00B050"/>
                </a:solidFill>
                <a:cs typeface="Times New Roman" panose="02020603050405020304" pitchFamily="18" charset="0"/>
              </a:rPr>
            </a:br>
            <a:endParaRPr lang="pl-PL" dirty="0"/>
          </a:p>
        </p:txBody>
      </p:sp>
      <p:pic>
        <p:nvPicPr>
          <p:cNvPr id="5" name="Obraz 4"/>
          <p:cNvPicPr>
            <a:picLocks noChangeAspect="1"/>
          </p:cNvPicPr>
          <p:nvPr/>
        </p:nvPicPr>
        <p:blipFill>
          <a:blip r:embed="rId4"/>
          <a:stretch>
            <a:fillRect/>
          </a:stretch>
        </p:blipFill>
        <p:spPr>
          <a:xfrm>
            <a:off x="8607512" y="5488877"/>
            <a:ext cx="2142402" cy="958898"/>
          </a:xfrm>
          <a:prstGeom prst="rect">
            <a:avLst/>
          </a:prstGeom>
        </p:spPr>
      </p:pic>
    </p:spTree>
    <p:extLst>
      <p:ext uri="{BB962C8B-B14F-4D97-AF65-F5344CB8AC3E}">
        <p14:creationId xmlns:p14="http://schemas.microsoft.com/office/powerpoint/2010/main" val="813076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00667" y="866618"/>
            <a:ext cx="10919856" cy="5991382"/>
          </a:xfrm>
        </p:spPr>
        <p:txBody>
          <a:bodyPr>
            <a:noAutofit/>
          </a:bodyPr>
          <a:lstStyle/>
          <a:p>
            <a:pPr marL="0" indent="0">
              <a:lnSpc>
                <a:spcPct val="100000"/>
              </a:lnSpc>
              <a:buNone/>
            </a:pPr>
            <a:r>
              <a:rPr lang="pl-PL" sz="900" b="1" dirty="0" smtClean="0">
                <a:solidFill>
                  <a:srgbClr val="00B050"/>
                </a:solidFill>
                <a:cs typeface="Times New Roman" panose="02020603050405020304" pitchFamily="18" charset="0"/>
              </a:rPr>
              <a:t>Agenda:</a:t>
            </a:r>
            <a:endParaRPr lang="pl-PL" sz="900" b="1" dirty="0" smtClean="0">
              <a:solidFill>
                <a:srgbClr val="FF0000"/>
              </a:solidFill>
              <a:cs typeface="Times New Roman" panose="02020603050405020304" pitchFamily="18" charset="0"/>
            </a:endParaRPr>
          </a:p>
          <a:p>
            <a:pPr marL="0" indent="0">
              <a:lnSpc>
                <a:spcPct val="100000"/>
              </a:lnSpc>
              <a:buNone/>
            </a:pPr>
            <a:r>
              <a:rPr lang="pl-PL" sz="900" dirty="0" smtClean="0">
                <a:solidFill>
                  <a:srgbClr val="0070C0"/>
                </a:solidFill>
                <a:cs typeface="Times New Roman" panose="02020603050405020304" pitchFamily="18" charset="0"/>
              </a:rPr>
              <a:t>9.45-10.00     	</a:t>
            </a:r>
            <a:r>
              <a:rPr lang="pl-PL" sz="900" dirty="0" err="1" smtClean="0">
                <a:solidFill>
                  <a:srgbClr val="0070C0"/>
                </a:solidFill>
                <a:cs typeface="Times New Roman" panose="02020603050405020304" pitchFamily="18" charset="0"/>
              </a:rPr>
              <a:t>Guest</a:t>
            </a:r>
            <a:r>
              <a:rPr lang="pl-PL" sz="900" dirty="0" smtClean="0">
                <a:solidFill>
                  <a:srgbClr val="0070C0"/>
                </a:solidFill>
                <a:cs typeface="Times New Roman" panose="02020603050405020304" pitchFamily="18" charset="0"/>
              </a:rPr>
              <a:t> Registration</a:t>
            </a:r>
            <a:r>
              <a:rPr lang="pl-PL" sz="900" dirty="0" smtClean="0">
                <a:solidFill>
                  <a:srgbClr val="1226AA"/>
                </a:solidFill>
                <a:cs typeface="Times New Roman" panose="02020603050405020304" pitchFamily="18" charset="0"/>
              </a:rPr>
              <a:t>		</a:t>
            </a:r>
          </a:p>
          <a:p>
            <a:pPr marL="0" indent="0">
              <a:lnSpc>
                <a:spcPct val="100000"/>
              </a:lnSpc>
              <a:buNone/>
            </a:pPr>
            <a:r>
              <a:rPr lang="pl-PL" sz="900" dirty="0" smtClean="0">
                <a:solidFill>
                  <a:srgbClr val="0070C0"/>
                </a:solidFill>
                <a:cs typeface="Times New Roman" panose="02020603050405020304" pitchFamily="18" charset="0"/>
              </a:rPr>
              <a:t>10.00-10.10   	</a:t>
            </a:r>
            <a:r>
              <a:rPr lang="en-US" sz="900" dirty="0">
                <a:solidFill>
                  <a:srgbClr val="0070C0"/>
                </a:solidFill>
                <a:cs typeface="Times New Roman" panose="02020603050405020304" pitchFamily="18" charset="0"/>
              </a:rPr>
              <a:t>Ceremonial Opening of the Conference</a:t>
            </a:r>
            <a:r>
              <a:rPr lang="pl-PL" sz="900" dirty="0" smtClean="0">
                <a:solidFill>
                  <a:srgbClr val="0070C0"/>
                </a:solidFill>
                <a:cs typeface="Times New Roman" panose="02020603050405020304" pitchFamily="18" charset="0"/>
              </a:rPr>
              <a:t>		                                                                                                                                                                                                      			</a:t>
            </a:r>
            <a:r>
              <a:rPr lang="pl-PL" sz="900" dirty="0" smtClean="0">
                <a:cs typeface="Times New Roman" panose="02020603050405020304" pitchFamily="18" charset="0"/>
              </a:rPr>
              <a:t>Marek Woźniak, </a:t>
            </a:r>
            <a:r>
              <a:rPr lang="en-US" sz="900" dirty="0">
                <a:cs typeface="Times New Roman" panose="02020603050405020304" pitchFamily="18" charset="0"/>
              </a:rPr>
              <a:t>Marshal of the Wielkopolska Region</a:t>
            </a:r>
            <a:endParaRPr lang="pl-PL" sz="900" dirty="0" smtClean="0">
              <a:solidFill>
                <a:srgbClr val="1226AA"/>
              </a:solidFill>
              <a:cs typeface="Times New Roman" panose="02020603050405020304" pitchFamily="18" charset="0"/>
            </a:endParaRPr>
          </a:p>
          <a:p>
            <a:pPr marL="0" indent="0">
              <a:lnSpc>
                <a:spcPct val="100000"/>
              </a:lnSpc>
              <a:buNone/>
            </a:pPr>
            <a:r>
              <a:rPr lang="pl-PL" sz="900" dirty="0" smtClean="0">
                <a:solidFill>
                  <a:srgbClr val="0070C0"/>
                </a:solidFill>
                <a:cs typeface="Times New Roman" panose="02020603050405020304" pitchFamily="18" charset="0"/>
              </a:rPr>
              <a:t>10.10.10.25    	</a:t>
            </a:r>
            <a:r>
              <a:rPr lang="en-US" sz="900" dirty="0">
                <a:solidFill>
                  <a:srgbClr val="0070C0"/>
                </a:solidFill>
                <a:cs typeface="Times New Roman" panose="02020603050405020304" pitchFamily="18" charset="0"/>
              </a:rPr>
              <a:t>The most important directions of changes in the national climate policy</a:t>
            </a:r>
            <a:r>
              <a:rPr lang="pl-PL" sz="900" dirty="0" smtClean="0">
                <a:solidFill>
                  <a:srgbClr val="0070C0"/>
                </a:solidFill>
                <a:cs typeface="Times New Roman" panose="02020603050405020304" pitchFamily="18" charset="0"/>
              </a:rPr>
              <a:t>	                                     	                 					</a:t>
            </a:r>
            <a:r>
              <a:rPr lang="pl-PL" sz="900" dirty="0" smtClean="0">
                <a:cs typeface="Times New Roman" panose="02020603050405020304" pitchFamily="18" charset="0"/>
              </a:rPr>
              <a:t>Paulina </a:t>
            </a:r>
            <a:r>
              <a:rPr lang="pl-PL" sz="900" dirty="0" err="1" smtClean="0">
                <a:cs typeface="Times New Roman" panose="02020603050405020304" pitchFamily="18" charset="0"/>
              </a:rPr>
              <a:t>Hennig</a:t>
            </a:r>
            <a:r>
              <a:rPr lang="pl-PL" sz="900" dirty="0" smtClean="0">
                <a:cs typeface="Times New Roman" panose="02020603050405020304" pitchFamily="18" charset="0"/>
              </a:rPr>
              <a:t>-Kloska, </a:t>
            </a:r>
            <a:r>
              <a:rPr lang="en-US" sz="900" dirty="0" smtClean="0">
                <a:cs typeface="Times New Roman" panose="02020603050405020304" pitchFamily="18" charset="0"/>
              </a:rPr>
              <a:t>Minister </a:t>
            </a:r>
            <a:r>
              <a:rPr lang="en-US" sz="900" dirty="0">
                <a:cs typeface="Times New Roman" panose="02020603050405020304" pitchFamily="18" charset="0"/>
              </a:rPr>
              <a:t>of Climate and Environment </a:t>
            </a:r>
            <a:r>
              <a:rPr lang="pl-PL" sz="900" dirty="0">
                <a:cs typeface="Times New Roman" panose="02020603050405020304" pitchFamily="18" charset="0"/>
              </a:rPr>
              <a:t>(in </a:t>
            </a:r>
            <a:r>
              <a:rPr lang="pl-PL" sz="900" dirty="0" err="1">
                <a:cs typeface="Times New Roman" panose="02020603050405020304" pitchFamily="18" charset="0"/>
              </a:rPr>
              <a:t>confirming</a:t>
            </a:r>
            <a:r>
              <a:rPr lang="pl-PL" sz="900" dirty="0">
                <a:cs typeface="Times New Roman" panose="02020603050405020304" pitchFamily="18" charset="0"/>
              </a:rPr>
              <a:t>)</a:t>
            </a:r>
            <a:endParaRPr lang="pl-PL" sz="900" dirty="0" smtClean="0">
              <a:cs typeface="Times New Roman" panose="02020603050405020304" pitchFamily="18" charset="0"/>
            </a:endParaRPr>
          </a:p>
          <a:p>
            <a:pPr marL="0" indent="0">
              <a:lnSpc>
                <a:spcPct val="100000"/>
              </a:lnSpc>
              <a:buNone/>
            </a:pPr>
            <a:r>
              <a:rPr lang="pl-PL" sz="900" dirty="0" smtClean="0">
                <a:solidFill>
                  <a:srgbClr val="0070C0"/>
                </a:solidFill>
                <a:cs typeface="Times New Roman" panose="02020603050405020304" pitchFamily="18" charset="0"/>
              </a:rPr>
              <a:t>10.25-10.35  </a:t>
            </a:r>
            <a:r>
              <a:rPr lang="pl-PL" sz="900" dirty="0" smtClean="0">
                <a:cs typeface="Times New Roman" panose="02020603050405020304" pitchFamily="18" charset="0"/>
              </a:rPr>
              <a:t> 	</a:t>
            </a:r>
            <a:r>
              <a:rPr lang="pl-PL" sz="900" dirty="0" smtClean="0">
                <a:solidFill>
                  <a:srgbClr val="0070C0"/>
                </a:solidFill>
                <a:cs typeface="Times New Roman" panose="02020603050405020304" pitchFamily="18" charset="0"/>
              </a:rPr>
              <a:t>C</a:t>
            </a:r>
            <a:r>
              <a:rPr lang="en-US" sz="900" dirty="0" err="1" smtClean="0">
                <a:solidFill>
                  <a:srgbClr val="0070C0"/>
                </a:solidFill>
                <a:cs typeface="Times New Roman" panose="02020603050405020304" pitchFamily="18" charset="0"/>
              </a:rPr>
              <a:t>oalition</a:t>
            </a:r>
            <a:r>
              <a:rPr lang="en-US" sz="900" dirty="0" smtClean="0">
                <a:solidFill>
                  <a:srgbClr val="0070C0"/>
                </a:solidFill>
                <a:cs typeface="Times New Roman" panose="02020603050405020304" pitchFamily="18" charset="0"/>
              </a:rPr>
              <a:t> </a:t>
            </a:r>
            <a:r>
              <a:rPr lang="en-US" sz="900" dirty="0">
                <a:solidFill>
                  <a:srgbClr val="0070C0"/>
                </a:solidFill>
                <a:cs typeface="Times New Roman" panose="02020603050405020304" pitchFamily="18" charset="0"/>
              </a:rPr>
              <a:t>of national and subnational governments, businesses and </a:t>
            </a:r>
            <a:r>
              <a:rPr lang="en-US" sz="900" dirty="0" err="1">
                <a:solidFill>
                  <a:srgbClr val="0070C0"/>
                </a:solidFill>
                <a:cs typeface="Times New Roman" panose="02020603050405020304" pitchFamily="18" charset="0"/>
              </a:rPr>
              <a:t>organisations</a:t>
            </a:r>
            <a:r>
              <a:rPr lang="en-US" sz="900" dirty="0">
                <a:solidFill>
                  <a:srgbClr val="0070C0"/>
                </a:solidFill>
                <a:cs typeface="Times New Roman" panose="02020603050405020304" pitchFamily="18" charset="0"/>
              </a:rPr>
              <a:t> working to advance the transition from unabated coal power generation to clean energy</a:t>
            </a:r>
            <a:r>
              <a:rPr lang="pl-PL" sz="900" dirty="0" smtClean="0">
                <a:solidFill>
                  <a:srgbClr val="0070C0"/>
                </a:solidFill>
                <a:cs typeface="Times New Roman" panose="02020603050405020304" pitchFamily="18" charset="0"/>
              </a:rPr>
              <a:t>			</a:t>
            </a:r>
            <a:r>
              <a:rPr lang="pl-PL" sz="900" dirty="0" smtClean="0">
                <a:cs typeface="Times New Roman" panose="02020603050405020304" pitchFamily="18" charset="0"/>
              </a:rPr>
              <a:t>Anna </a:t>
            </a:r>
            <a:r>
              <a:rPr lang="pl-PL" sz="900" dirty="0" err="1">
                <a:cs typeface="Times New Roman" panose="02020603050405020304" pitchFamily="18" charset="0"/>
              </a:rPr>
              <a:t>Clunes</a:t>
            </a:r>
            <a:r>
              <a:rPr lang="pl-PL" sz="900" dirty="0">
                <a:cs typeface="Times New Roman" panose="02020603050405020304" pitchFamily="18" charset="0"/>
              </a:rPr>
              <a:t>, British </a:t>
            </a:r>
            <a:r>
              <a:rPr lang="pl-PL" sz="900" dirty="0" err="1">
                <a:cs typeface="Times New Roman" panose="02020603050405020304" pitchFamily="18" charset="0"/>
              </a:rPr>
              <a:t>Ambassador</a:t>
            </a:r>
            <a:r>
              <a:rPr lang="pl-PL" sz="900" dirty="0">
                <a:cs typeface="Times New Roman" panose="02020603050405020304" pitchFamily="18" charset="0"/>
              </a:rPr>
              <a:t> to </a:t>
            </a:r>
            <a:r>
              <a:rPr lang="pl-PL" sz="900" dirty="0" smtClean="0">
                <a:cs typeface="Times New Roman" panose="02020603050405020304" pitchFamily="18" charset="0"/>
              </a:rPr>
              <a:t>Poland						                                			Catherine </a:t>
            </a:r>
            <a:r>
              <a:rPr lang="pl-PL" sz="900" dirty="0" err="1">
                <a:cs typeface="Times New Roman" panose="02020603050405020304" pitchFamily="18" charset="0"/>
              </a:rPr>
              <a:t>Godin</a:t>
            </a:r>
            <a:r>
              <a:rPr lang="pl-PL" sz="900" dirty="0">
                <a:cs typeface="Times New Roman" panose="02020603050405020304" pitchFamily="18" charset="0"/>
              </a:rPr>
              <a:t>, </a:t>
            </a:r>
            <a:r>
              <a:rPr lang="en-US" sz="900" dirty="0">
                <a:cs typeface="Times New Roman" panose="02020603050405020304" pitchFamily="18" charset="0"/>
              </a:rPr>
              <a:t>Ambassador of Canada to the Republic of </a:t>
            </a:r>
            <a:r>
              <a:rPr lang="en-US" sz="900" dirty="0" smtClean="0">
                <a:cs typeface="Times New Roman" panose="02020603050405020304" pitchFamily="18" charset="0"/>
              </a:rPr>
              <a:t>Poland</a:t>
            </a:r>
            <a:endParaRPr lang="pl-PL" sz="900" dirty="0" smtClean="0">
              <a:cs typeface="Times New Roman" panose="02020603050405020304" pitchFamily="18" charset="0"/>
            </a:endParaRPr>
          </a:p>
          <a:p>
            <a:pPr marL="0" indent="0">
              <a:lnSpc>
                <a:spcPct val="100000"/>
              </a:lnSpc>
              <a:buNone/>
            </a:pPr>
            <a:r>
              <a:rPr lang="pl-PL" sz="900" dirty="0" smtClean="0">
                <a:solidFill>
                  <a:srgbClr val="0070C0"/>
                </a:solidFill>
                <a:cs typeface="Times New Roman" panose="02020603050405020304" pitchFamily="18" charset="0"/>
              </a:rPr>
              <a:t>10.35-10.45</a:t>
            </a:r>
            <a:r>
              <a:rPr lang="pl-PL" sz="900" dirty="0" smtClean="0">
                <a:cs typeface="Times New Roman" panose="02020603050405020304" pitchFamily="18" charset="0"/>
              </a:rPr>
              <a:t>	</a:t>
            </a:r>
            <a:r>
              <a:rPr lang="en-US" sz="900" dirty="0" smtClean="0">
                <a:solidFill>
                  <a:srgbClr val="0070C0"/>
                </a:solidFill>
                <a:cs typeface="Times New Roman" panose="02020603050405020304" pitchFamily="18" charset="0"/>
              </a:rPr>
              <a:t>The Climate Change Mitigation and Adaptation LIFE </a:t>
            </a:r>
            <a:r>
              <a:rPr lang="pl-PL" sz="900" dirty="0" smtClean="0">
                <a:solidFill>
                  <a:srgbClr val="0070C0"/>
                </a:solidFill>
                <a:cs typeface="Times New Roman" panose="02020603050405020304" pitchFamily="18" charset="0"/>
              </a:rPr>
              <a:t>P</a:t>
            </a:r>
            <a:r>
              <a:rPr lang="en-US" sz="900" dirty="0" err="1" smtClean="0">
                <a:solidFill>
                  <a:srgbClr val="0070C0"/>
                </a:solidFill>
                <a:cs typeface="Times New Roman" panose="02020603050405020304" pitchFamily="18" charset="0"/>
              </a:rPr>
              <a:t>rogram</a:t>
            </a:r>
            <a:r>
              <a:rPr lang="en-US" sz="900" dirty="0" smtClean="0">
                <a:solidFill>
                  <a:srgbClr val="0070C0"/>
                </a:solidFill>
                <a:cs typeface="Times New Roman" panose="02020603050405020304" pitchFamily="18" charset="0"/>
              </a:rPr>
              <a:t> - instrument contribute to the shift towards a sustainable, energy-efficient, renewable energy-based, climate-neutral and</a:t>
            </a:r>
            <a:r>
              <a:rPr lang="pl-PL" sz="900" dirty="0" smtClean="0">
                <a:solidFill>
                  <a:srgbClr val="0070C0"/>
                </a:solidFill>
                <a:cs typeface="Times New Roman" panose="02020603050405020304" pitchFamily="18" charset="0"/>
              </a:rPr>
              <a:t> </a:t>
            </a:r>
            <a:r>
              <a:rPr lang="en-US" sz="900" dirty="0" smtClean="0">
                <a:solidFill>
                  <a:srgbClr val="0070C0"/>
                </a:solidFill>
                <a:cs typeface="Times New Roman" panose="02020603050405020304" pitchFamily="18" charset="0"/>
              </a:rPr>
              <a:t>resilient economy, </a:t>
            </a:r>
            <a:r>
              <a:rPr lang="pl-PL" sz="900" dirty="0" smtClean="0">
                <a:solidFill>
                  <a:srgbClr val="0070C0"/>
                </a:solidFill>
                <a:cs typeface="Times New Roman" panose="02020603050405020304" pitchFamily="18" charset="0"/>
              </a:rPr>
              <a:t>                                                                                                                                                                     	</a:t>
            </a:r>
            <a:r>
              <a:rPr lang="pl-PL" sz="900" dirty="0" smtClean="0">
                <a:cs typeface="Times New Roman" panose="02020603050405020304" pitchFamily="18" charset="0"/>
              </a:rPr>
              <a:t>Paloma </a:t>
            </a:r>
            <a:r>
              <a:rPr lang="pl-PL" sz="900" dirty="0" err="1" smtClean="0">
                <a:cs typeface="Times New Roman" panose="02020603050405020304" pitchFamily="18" charset="0"/>
              </a:rPr>
              <a:t>Aba</a:t>
            </a:r>
            <a:r>
              <a:rPr lang="pl-PL" sz="900" dirty="0" smtClean="0">
                <a:cs typeface="Times New Roman" panose="02020603050405020304" pitchFamily="18" charset="0"/>
              </a:rPr>
              <a:t> </a:t>
            </a:r>
            <a:r>
              <a:rPr lang="pl-PL" sz="900" dirty="0" err="1" smtClean="0">
                <a:cs typeface="Times New Roman" panose="02020603050405020304" pitchFamily="18" charset="0"/>
              </a:rPr>
              <a:t>Garrote</a:t>
            </a:r>
            <a:r>
              <a:rPr lang="pl-PL" sz="900" dirty="0" smtClean="0">
                <a:cs typeface="Times New Roman" panose="02020603050405020304" pitchFamily="18" charset="0"/>
              </a:rPr>
              <a:t>, </a:t>
            </a:r>
            <a:r>
              <a:rPr lang="pl-PL" sz="900" dirty="0" err="1">
                <a:cs typeface="Times New Roman" panose="02020603050405020304" pitchFamily="18" charset="0"/>
              </a:rPr>
              <a:t>Director</a:t>
            </a:r>
            <a:r>
              <a:rPr lang="pl-PL" sz="900" dirty="0">
                <a:cs typeface="Times New Roman" panose="02020603050405020304" pitchFamily="18" charset="0"/>
              </a:rPr>
              <a:t>, </a:t>
            </a:r>
            <a:r>
              <a:rPr lang="pl-PL" sz="900" dirty="0" err="1">
                <a:cs typeface="Times New Roman" panose="02020603050405020304" pitchFamily="18" charset="0"/>
              </a:rPr>
              <a:t>European</a:t>
            </a:r>
            <a:r>
              <a:rPr lang="pl-PL" sz="900" dirty="0">
                <a:cs typeface="Times New Roman" panose="02020603050405020304" pitchFamily="18" charset="0"/>
              </a:rPr>
              <a:t> </a:t>
            </a:r>
            <a:r>
              <a:rPr lang="pl-PL" sz="900" dirty="0" err="1">
                <a:cs typeface="Times New Roman" panose="02020603050405020304" pitchFamily="18" charset="0"/>
              </a:rPr>
              <a:t>Climate</a:t>
            </a:r>
            <a:r>
              <a:rPr lang="pl-PL" sz="900" dirty="0">
                <a:cs typeface="Times New Roman" panose="02020603050405020304" pitchFamily="18" charset="0"/>
              </a:rPr>
              <a:t>, </a:t>
            </a:r>
            <a:r>
              <a:rPr lang="pl-PL" sz="900" dirty="0" err="1">
                <a:cs typeface="Times New Roman" panose="02020603050405020304" pitchFamily="18" charset="0"/>
              </a:rPr>
              <a:t>Infrastructure</a:t>
            </a:r>
            <a:r>
              <a:rPr lang="pl-PL" sz="900" dirty="0">
                <a:cs typeface="Times New Roman" panose="02020603050405020304" pitchFamily="18" charset="0"/>
              </a:rPr>
              <a:t> and Environment </a:t>
            </a:r>
            <a:r>
              <a:rPr lang="pl-PL" sz="900" dirty="0" err="1">
                <a:cs typeface="Times New Roman" panose="02020603050405020304" pitchFamily="18" charset="0"/>
              </a:rPr>
              <a:t>Executive</a:t>
            </a:r>
            <a:r>
              <a:rPr lang="pl-PL" sz="900" dirty="0">
                <a:cs typeface="Times New Roman" panose="02020603050405020304" pitchFamily="18" charset="0"/>
              </a:rPr>
              <a:t> </a:t>
            </a:r>
            <a:r>
              <a:rPr lang="pl-PL" sz="900" dirty="0" err="1">
                <a:cs typeface="Times New Roman" panose="02020603050405020304" pitchFamily="18" charset="0"/>
              </a:rPr>
              <a:t>Agency</a:t>
            </a:r>
            <a:r>
              <a:rPr lang="pl-PL" sz="900" dirty="0">
                <a:cs typeface="Times New Roman" panose="02020603050405020304" pitchFamily="18" charset="0"/>
              </a:rPr>
              <a:t> (CINEA</a:t>
            </a:r>
            <a:r>
              <a:rPr lang="pl-PL" sz="900" dirty="0" smtClean="0">
                <a:cs typeface="Times New Roman" panose="02020603050405020304" pitchFamily="18" charset="0"/>
              </a:rPr>
              <a:t>) 						</a:t>
            </a:r>
            <a:r>
              <a:rPr lang="en-US" sz="900" dirty="0">
                <a:cs typeface="Times New Roman" panose="02020603050405020304" pitchFamily="18" charset="0"/>
              </a:rPr>
              <a:t>Hans </a:t>
            </a:r>
            <a:r>
              <a:rPr lang="en-US" sz="900" dirty="0" smtClean="0">
                <a:cs typeface="Times New Roman" panose="02020603050405020304" pitchFamily="18" charset="0"/>
              </a:rPr>
              <a:t>R</a:t>
            </a:r>
            <a:r>
              <a:rPr lang="pl-PL" sz="900" dirty="0" err="1" smtClean="0">
                <a:cs typeface="Times New Roman" panose="02020603050405020304" pitchFamily="18" charset="0"/>
              </a:rPr>
              <a:t>hein</a:t>
            </a:r>
            <a:r>
              <a:rPr lang="en-US" sz="900" dirty="0" smtClean="0">
                <a:cs typeface="Times New Roman" panose="02020603050405020304" pitchFamily="18" charset="0"/>
              </a:rPr>
              <a:t>, </a:t>
            </a:r>
            <a:r>
              <a:rPr lang="en-US" sz="900" dirty="0">
                <a:cs typeface="Times New Roman" panose="02020603050405020304" pitchFamily="18" charset="0"/>
              </a:rPr>
              <a:t>Head of Unit LIFE Energy + LIFE Climate, European Climate, Infrastructure and Environment Executive Agency (CINEA) </a:t>
            </a:r>
            <a:endParaRPr lang="pl-PL" sz="900" dirty="0" smtClean="0">
              <a:cs typeface="Times New Roman" panose="02020603050405020304" pitchFamily="18" charset="0"/>
            </a:endParaRPr>
          </a:p>
          <a:p>
            <a:pPr marL="0" indent="0">
              <a:lnSpc>
                <a:spcPct val="100000"/>
              </a:lnSpc>
              <a:buNone/>
            </a:pPr>
            <a:r>
              <a:rPr lang="pl-PL" sz="900" dirty="0" smtClean="0">
                <a:solidFill>
                  <a:srgbClr val="0070C0"/>
                </a:solidFill>
                <a:cs typeface="Times New Roman" panose="02020603050405020304" pitchFamily="18" charset="0"/>
              </a:rPr>
              <a:t>10.45-10.50   	</a:t>
            </a:r>
            <a:r>
              <a:rPr lang="en-US" sz="900" dirty="0">
                <a:solidFill>
                  <a:srgbClr val="0070C0"/>
                </a:solidFill>
                <a:cs typeface="Times New Roman" panose="02020603050405020304" pitchFamily="18" charset="0"/>
              </a:rPr>
              <a:t>Activities of the State of Brandenburg to implement climate </a:t>
            </a:r>
            <a:r>
              <a:rPr lang="en-US" sz="900" dirty="0" smtClean="0">
                <a:solidFill>
                  <a:srgbClr val="0070C0"/>
                </a:solidFill>
                <a:cs typeface="Times New Roman" panose="02020603050405020304" pitchFamily="18" charset="0"/>
              </a:rPr>
              <a:t>requirements</a:t>
            </a:r>
            <a:r>
              <a:rPr lang="pl-PL" sz="900" dirty="0" smtClean="0">
                <a:solidFill>
                  <a:srgbClr val="0070C0"/>
                </a:solidFill>
                <a:cs typeface="Times New Roman" panose="02020603050405020304" pitchFamily="18" charset="0"/>
              </a:rPr>
              <a:t>							</a:t>
            </a:r>
            <a:r>
              <a:rPr lang="pl-PL" sz="900" dirty="0">
                <a:solidFill>
                  <a:srgbClr val="0070C0"/>
                </a:solidFill>
                <a:cs typeface="Times New Roman" panose="02020603050405020304" pitchFamily="18" charset="0"/>
              </a:rPr>
              <a:t>	</a:t>
            </a:r>
            <a:r>
              <a:rPr lang="pl-PL" sz="900" dirty="0">
                <a:cs typeface="Times New Roman" panose="02020603050405020304" pitchFamily="18" charset="0"/>
              </a:rPr>
              <a:t>Axel </a:t>
            </a:r>
            <a:r>
              <a:rPr lang="pl-PL" sz="900" dirty="0" smtClean="0">
                <a:cs typeface="Times New Roman" panose="02020603050405020304" pitchFamily="18" charset="0"/>
              </a:rPr>
              <a:t>Vogel </a:t>
            </a:r>
            <a:r>
              <a:rPr lang="en-US" sz="900" dirty="0" smtClean="0">
                <a:cs typeface="Times New Roman" panose="02020603050405020304" pitchFamily="18" charset="0"/>
              </a:rPr>
              <a:t>Minist</a:t>
            </a:r>
            <a:r>
              <a:rPr lang="pl-PL" sz="900" dirty="0" smtClean="0">
                <a:cs typeface="Times New Roman" panose="02020603050405020304" pitchFamily="18" charset="0"/>
              </a:rPr>
              <a:t>e</a:t>
            </a:r>
            <a:r>
              <a:rPr lang="en-US" sz="900" dirty="0" smtClean="0">
                <a:cs typeface="Times New Roman" panose="02020603050405020304" pitchFamily="18" charset="0"/>
              </a:rPr>
              <a:t>r </a:t>
            </a:r>
            <a:r>
              <a:rPr lang="en-US" sz="900" dirty="0">
                <a:cs typeface="Times New Roman" panose="02020603050405020304" pitchFamily="18" charset="0"/>
              </a:rPr>
              <a:t>of Agriculture, Environment and Climate Protection of the State of </a:t>
            </a:r>
            <a:r>
              <a:rPr lang="en-US" sz="900" dirty="0" smtClean="0">
                <a:cs typeface="Times New Roman" panose="02020603050405020304" pitchFamily="18" charset="0"/>
              </a:rPr>
              <a:t>Brandenburg</a:t>
            </a:r>
            <a:endParaRPr lang="pl-PL" sz="900" dirty="0" smtClean="0">
              <a:cs typeface="Times New Roman" panose="02020603050405020304" pitchFamily="18" charset="0"/>
            </a:endParaRPr>
          </a:p>
          <a:p>
            <a:pPr marL="0" indent="0">
              <a:lnSpc>
                <a:spcPct val="100000"/>
              </a:lnSpc>
              <a:buNone/>
            </a:pPr>
            <a:r>
              <a:rPr lang="pl-PL" sz="900" dirty="0" smtClean="0">
                <a:solidFill>
                  <a:srgbClr val="0070C0"/>
                </a:solidFill>
                <a:cs typeface="Times New Roman" panose="02020603050405020304" pitchFamily="18" charset="0"/>
              </a:rPr>
              <a:t>10.50-11.00</a:t>
            </a:r>
            <a:r>
              <a:rPr lang="pl-PL" sz="900" dirty="0">
                <a:cs typeface="Times New Roman" panose="02020603050405020304" pitchFamily="18" charset="0"/>
              </a:rPr>
              <a:t>	</a:t>
            </a:r>
            <a:r>
              <a:rPr lang="en-US" sz="900" dirty="0" smtClean="0">
                <a:solidFill>
                  <a:srgbClr val="0070C0"/>
                </a:solidFill>
                <a:cs typeface="Times New Roman" panose="02020603050405020304" pitchFamily="18" charset="0"/>
              </a:rPr>
              <a:t>Support </a:t>
            </a:r>
            <a:r>
              <a:rPr lang="en-US" sz="900" dirty="0">
                <a:solidFill>
                  <a:srgbClr val="0070C0"/>
                </a:solidFill>
                <a:cs typeface="Times New Roman" panose="02020603050405020304" pitchFamily="18" charset="0"/>
              </a:rPr>
              <a:t>for pro-climate measures from </a:t>
            </a:r>
            <a:r>
              <a:rPr lang="en-US" sz="900" dirty="0" err="1">
                <a:solidFill>
                  <a:srgbClr val="0070C0"/>
                </a:solidFill>
                <a:cs typeface="Times New Roman" panose="02020603050405020304" pitchFamily="18" charset="0"/>
              </a:rPr>
              <a:t>NFOŚiGW</a:t>
            </a:r>
            <a:r>
              <a:rPr lang="en-US" sz="900" dirty="0">
                <a:solidFill>
                  <a:srgbClr val="0070C0"/>
                </a:solidFill>
                <a:cs typeface="Times New Roman" panose="02020603050405020304" pitchFamily="18" charset="0"/>
              </a:rPr>
              <a:t> </a:t>
            </a:r>
            <a:r>
              <a:rPr lang="en-US" sz="900" dirty="0" smtClean="0">
                <a:solidFill>
                  <a:srgbClr val="0070C0"/>
                </a:solidFill>
                <a:cs typeface="Times New Roman" panose="02020603050405020304" pitchFamily="18" charset="0"/>
              </a:rPr>
              <a:t>funds</a:t>
            </a:r>
            <a:r>
              <a:rPr lang="pl-PL" sz="900" dirty="0" smtClean="0">
                <a:solidFill>
                  <a:srgbClr val="0070C0"/>
                </a:solidFill>
                <a:cs typeface="Times New Roman" panose="02020603050405020304" pitchFamily="18" charset="0"/>
              </a:rPr>
              <a:t>				                                    	                    	           		</a:t>
            </a:r>
            <a:r>
              <a:rPr lang="pl-PL" sz="900" dirty="0" smtClean="0">
                <a:cs typeface="Times New Roman" panose="02020603050405020304" pitchFamily="18" charset="0"/>
              </a:rPr>
              <a:t>Robert Gajda, Vice-</a:t>
            </a:r>
            <a:r>
              <a:rPr lang="en-US" sz="900" dirty="0" smtClean="0">
                <a:cs typeface="Times New Roman" panose="02020603050405020304" pitchFamily="18" charset="0"/>
              </a:rPr>
              <a:t>President </a:t>
            </a:r>
            <a:r>
              <a:rPr lang="en-US" sz="900" dirty="0">
                <a:cs typeface="Times New Roman" panose="02020603050405020304" pitchFamily="18" charset="0"/>
              </a:rPr>
              <a:t>of the Management </a:t>
            </a:r>
            <a:r>
              <a:rPr lang="en-US" sz="900" dirty="0" smtClean="0">
                <a:cs typeface="Times New Roman" panose="02020603050405020304" pitchFamily="18" charset="0"/>
              </a:rPr>
              <a:t>Board</a:t>
            </a:r>
            <a:r>
              <a:rPr lang="pl-PL" sz="900" dirty="0" smtClean="0">
                <a:cs typeface="Times New Roman" panose="02020603050405020304" pitchFamily="18" charset="0"/>
              </a:rPr>
              <a:t>, </a:t>
            </a:r>
            <a:r>
              <a:rPr lang="en-US" sz="900" dirty="0">
                <a:cs typeface="Times New Roman" panose="02020603050405020304" pitchFamily="18" charset="0"/>
              </a:rPr>
              <a:t>National Fund for Environmental Protection and Water Management </a:t>
            </a:r>
            <a:endParaRPr lang="pl-PL" sz="900" dirty="0" smtClean="0">
              <a:cs typeface="Times New Roman" panose="02020603050405020304" pitchFamily="18" charset="0"/>
            </a:endParaRPr>
          </a:p>
          <a:p>
            <a:pPr marL="0" indent="0">
              <a:lnSpc>
                <a:spcPct val="100000"/>
              </a:lnSpc>
              <a:buNone/>
            </a:pPr>
            <a:r>
              <a:rPr lang="pl-PL" sz="900" dirty="0" smtClean="0">
                <a:solidFill>
                  <a:srgbClr val="0070C0"/>
                </a:solidFill>
                <a:cs typeface="Times New Roman" panose="02020603050405020304" pitchFamily="18" charset="0"/>
              </a:rPr>
              <a:t>11.00-11.10	</a:t>
            </a:r>
            <a:r>
              <a:rPr lang="en-US" sz="900" dirty="0" smtClean="0">
                <a:solidFill>
                  <a:srgbClr val="0070C0"/>
                </a:solidFill>
                <a:cs typeface="Times New Roman" panose="02020603050405020304" pitchFamily="18" charset="0"/>
              </a:rPr>
              <a:t>Ceremonial </a:t>
            </a:r>
            <a:r>
              <a:rPr lang="en-US" sz="900" dirty="0">
                <a:solidFill>
                  <a:srgbClr val="0070C0"/>
                </a:solidFill>
                <a:cs typeface="Times New Roman" panose="02020603050405020304" pitchFamily="18" charset="0"/>
              </a:rPr>
              <a:t>signing of the </a:t>
            </a:r>
            <a:r>
              <a:rPr lang="en-US" sz="900" dirty="0" smtClean="0">
                <a:solidFill>
                  <a:srgbClr val="0070C0"/>
                </a:solidFill>
                <a:cs typeface="Times New Roman" panose="02020603050405020304" pitchFamily="18" charset="0"/>
              </a:rPr>
              <a:t>declaration</a:t>
            </a:r>
            <a:r>
              <a:rPr lang="pl-PL" sz="900" dirty="0" smtClean="0">
                <a:solidFill>
                  <a:srgbClr val="0070C0"/>
                </a:solidFill>
                <a:cs typeface="Times New Roman" panose="02020603050405020304" pitchFamily="18" charset="0"/>
              </a:rPr>
              <a:t> </a:t>
            </a:r>
            <a:r>
              <a:rPr lang="en-US" sz="900" dirty="0" smtClean="0">
                <a:solidFill>
                  <a:srgbClr val="0070C0"/>
                </a:solidFill>
                <a:cs typeface="Times New Roman" panose="02020603050405020304" pitchFamily="18" charset="0"/>
              </a:rPr>
              <a:t>Powering </a:t>
            </a:r>
            <a:r>
              <a:rPr lang="en-US" sz="900" dirty="0">
                <a:solidFill>
                  <a:srgbClr val="0070C0"/>
                </a:solidFill>
                <a:cs typeface="Times New Roman" panose="02020603050405020304" pitchFamily="18" charset="0"/>
              </a:rPr>
              <a:t>Past Coal Alliance (PPCA</a:t>
            </a:r>
            <a:r>
              <a:rPr lang="en-US" sz="900" dirty="0" smtClean="0">
                <a:solidFill>
                  <a:srgbClr val="0070C0"/>
                </a:solidFill>
                <a:cs typeface="Times New Roman" panose="02020603050405020304" pitchFamily="18" charset="0"/>
              </a:rPr>
              <a:t>)</a:t>
            </a:r>
            <a:r>
              <a:rPr lang="pl-PL" sz="900" dirty="0">
                <a:solidFill>
                  <a:srgbClr val="0070C0"/>
                </a:solidFill>
                <a:cs typeface="Times New Roman" panose="02020603050405020304" pitchFamily="18" charset="0"/>
              </a:rPr>
              <a:t> </a:t>
            </a:r>
            <a:r>
              <a:rPr lang="pl-PL" sz="900" dirty="0" smtClean="0">
                <a:solidFill>
                  <a:srgbClr val="0070C0"/>
                </a:solidFill>
                <a:cs typeface="Times New Roman" panose="02020603050405020304" pitchFamily="18" charset="0"/>
              </a:rPr>
              <a:t>								</a:t>
            </a:r>
            <a:r>
              <a:rPr lang="pl-PL" sz="900" dirty="0" smtClean="0">
                <a:cs typeface="Times New Roman" panose="02020603050405020304" pitchFamily="18" charset="0"/>
              </a:rPr>
              <a:t>Marek Woźniak, </a:t>
            </a:r>
            <a:r>
              <a:rPr lang="en-US" sz="900" dirty="0">
                <a:cs typeface="Times New Roman" panose="02020603050405020304" pitchFamily="18" charset="0"/>
              </a:rPr>
              <a:t>Marshal of the Wielkopolska Region</a:t>
            </a:r>
            <a:r>
              <a:rPr lang="pl-PL" sz="900" dirty="0" smtClean="0">
                <a:cs typeface="Times New Roman" panose="02020603050405020304" pitchFamily="18" charset="0"/>
              </a:rPr>
              <a:t>, Anna </a:t>
            </a:r>
            <a:r>
              <a:rPr lang="pl-PL" sz="900" dirty="0" err="1" smtClean="0">
                <a:cs typeface="Times New Roman" panose="02020603050405020304" pitchFamily="18" charset="0"/>
              </a:rPr>
              <a:t>Clunes</a:t>
            </a:r>
            <a:r>
              <a:rPr lang="pl-PL" sz="900" dirty="0">
                <a:cs typeface="Times New Roman" panose="02020603050405020304" pitchFamily="18" charset="0"/>
              </a:rPr>
              <a:t>,</a:t>
            </a:r>
            <a:r>
              <a:rPr lang="pl-PL" sz="900" dirty="0" smtClean="0">
                <a:cs typeface="Times New Roman" panose="02020603050405020304" pitchFamily="18" charset="0"/>
              </a:rPr>
              <a:t> </a:t>
            </a:r>
            <a:r>
              <a:rPr lang="pl-PL" sz="900" dirty="0">
                <a:cs typeface="Times New Roman" panose="02020603050405020304" pitchFamily="18" charset="0"/>
              </a:rPr>
              <a:t>British </a:t>
            </a:r>
            <a:r>
              <a:rPr lang="pl-PL" sz="900" dirty="0" err="1">
                <a:cs typeface="Times New Roman" panose="02020603050405020304" pitchFamily="18" charset="0"/>
              </a:rPr>
              <a:t>Ambassador</a:t>
            </a:r>
            <a:r>
              <a:rPr lang="pl-PL" sz="900" dirty="0">
                <a:cs typeface="Times New Roman" panose="02020603050405020304" pitchFamily="18" charset="0"/>
              </a:rPr>
              <a:t> to Poland, </a:t>
            </a:r>
            <a:r>
              <a:rPr lang="pl-PL" sz="900" dirty="0" smtClean="0">
                <a:cs typeface="Times New Roman" panose="02020603050405020304" pitchFamily="18" charset="0"/>
              </a:rPr>
              <a:t>Catherine </a:t>
            </a:r>
            <a:r>
              <a:rPr lang="pl-PL" sz="900" dirty="0" err="1" smtClean="0">
                <a:cs typeface="Times New Roman" panose="02020603050405020304" pitchFamily="18" charset="0"/>
              </a:rPr>
              <a:t>Godin</a:t>
            </a:r>
            <a:r>
              <a:rPr lang="pl-PL" sz="900" dirty="0">
                <a:cs typeface="Times New Roman" panose="02020603050405020304" pitchFamily="18" charset="0"/>
              </a:rPr>
              <a:t>,</a:t>
            </a:r>
            <a:r>
              <a:rPr lang="pl-PL" sz="900" dirty="0" smtClean="0">
                <a:cs typeface="Times New Roman" panose="02020603050405020304" pitchFamily="18" charset="0"/>
              </a:rPr>
              <a:t> </a:t>
            </a:r>
            <a:r>
              <a:rPr lang="en-US" sz="900" dirty="0">
                <a:cs typeface="Times New Roman" panose="02020603050405020304" pitchFamily="18" charset="0"/>
              </a:rPr>
              <a:t>Ambassador of Canada to the Republic of Poland</a:t>
            </a:r>
            <a:endParaRPr lang="pl-PL" sz="900" dirty="0" smtClean="0">
              <a:cs typeface="Times New Roman" panose="02020603050405020304" pitchFamily="18" charset="0"/>
            </a:endParaRPr>
          </a:p>
          <a:p>
            <a:pPr marL="0" indent="0">
              <a:lnSpc>
                <a:spcPct val="100000"/>
              </a:lnSpc>
              <a:buNone/>
            </a:pPr>
            <a:r>
              <a:rPr lang="pl-PL" sz="900" dirty="0" smtClean="0">
                <a:solidFill>
                  <a:srgbClr val="0070C0"/>
                </a:solidFill>
                <a:cs typeface="Times New Roman" panose="02020603050405020304" pitchFamily="18" charset="0"/>
              </a:rPr>
              <a:t>11.10-11.30    	</a:t>
            </a:r>
            <a:r>
              <a:rPr lang="pl-PL" sz="900" dirty="0" err="1" smtClean="0">
                <a:solidFill>
                  <a:srgbClr val="0070C0"/>
                </a:solidFill>
                <a:cs typeface="Times New Roman" panose="02020603050405020304" pitchFamily="18" charset="0"/>
              </a:rPr>
              <a:t>Coffee</a:t>
            </a:r>
            <a:r>
              <a:rPr lang="pl-PL" sz="900" dirty="0" smtClean="0">
                <a:solidFill>
                  <a:srgbClr val="0070C0"/>
                </a:solidFill>
                <a:cs typeface="Times New Roman" panose="02020603050405020304" pitchFamily="18" charset="0"/>
              </a:rPr>
              <a:t> </a:t>
            </a:r>
            <a:r>
              <a:rPr lang="pl-PL" sz="900" dirty="0" err="1">
                <a:solidFill>
                  <a:srgbClr val="0070C0"/>
                </a:solidFill>
                <a:cs typeface="Times New Roman" panose="02020603050405020304" pitchFamily="18" charset="0"/>
              </a:rPr>
              <a:t>break</a:t>
            </a:r>
            <a:endParaRPr lang="pl-PL" sz="900" dirty="0" smtClean="0">
              <a:solidFill>
                <a:srgbClr val="0070C0"/>
              </a:solidFill>
              <a:cs typeface="Times New Roman" panose="02020603050405020304" pitchFamily="18" charset="0"/>
            </a:endParaRPr>
          </a:p>
          <a:p>
            <a:pPr marL="0" indent="0">
              <a:lnSpc>
                <a:spcPct val="100000"/>
              </a:lnSpc>
              <a:buNone/>
            </a:pPr>
            <a:r>
              <a:rPr lang="pl-PL" sz="900" dirty="0" smtClean="0">
                <a:solidFill>
                  <a:srgbClr val="0070C0"/>
                </a:solidFill>
                <a:cs typeface="Times New Roman" panose="02020603050405020304" pitchFamily="18" charset="0"/>
              </a:rPr>
              <a:t>11.30-11.45    	</a:t>
            </a:r>
            <a:r>
              <a:rPr lang="en-US" sz="900" dirty="0">
                <a:solidFill>
                  <a:srgbClr val="0070C0"/>
                </a:solidFill>
                <a:cs typeface="Times New Roman" panose="02020603050405020304" pitchFamily="18" charset="0"/>
              </a:rPr>
              <a:t>Introduction to the debate: Development challenges of coal regions under conditions of energy transition</a:t>
            </a:r>
            <a:r>
              <a:rPr lang="pl-PL" sz="900" dirty="0" smtClean="0">
                <a:solidFill>
                  <a:srgbClr val="0070C0"/>
                </a:solidFill>
                <a:cs typeface="Times New Roman" panose="02020603050405020304" pitchFamily="18" charset="0"/>
              </a:rPr>
              <a:t>						</a:t>
            </a:r>
            <a:r>
              <a:rPr lang="pl-PL" sz="900" dirty="0" smtClean="0">
                <a:cs typeface="Times New Roman" panose="02020603050405020304" pitchFamily="18" charset="0"/>
              </a:rPr>
              <a:t>Prof. dr hab. Paweł </a:t>
            </a:r>
            <a:r>
              <a:rPr lang="pl-PL" sz="900" dirty="0" err="1" smtClean="0">
                <a:cs typeface="Times New Roman" panose="02020603050405020304" pitchFamily="18" charset="0"/>
              </a:rPr>
              <a:t>Churski</a:t>
            </a:r>
            <a:r>
              <a:rPr lang="pl-PL" sz="900" dirty="0">
                <a:cs typeface="Times New Roman" panose="02020603050405020304" pitchFamily="18" charset="0"/>
              </a:rPr>
              <a:t>, Dean of the </a:t>
            </a:r>
            <a:r>
              <a:rPr lang="en-US" sz="900" dirty="0"/>
              <a:t>Faculty of Human Geography and </a:t>
            </a:r>
            <a:r>
              <a:rPr lang="en-US" sz="900" dirty="0" smtClean="0"/>
              <a:t>Planning</a:t>
            </a:r>
            <a:r>
              <a:rPr lang="pl-PL" sz="900" dirty="0" smtClean="0"/>
              <a:t> </a:t>
            </a:r>
            <a:r>
              <a:rPr lang="en-US" sz="900" dirty="0" smtClean="0"/>
              <a:t>Adam </a:t>
            </a:r>
            <a:r>
              <a:rPr lang="en-US" sz="900" dirty="0"/>
              <a:t>Mickiewicz University, </a:t>
            </a:r>
            <a:r>
              <a:rPr lang="en-US" sz="900" dirty="0" smtClean="0"/>
              <a:t>Poznań</a:t>
            </a:r>
            <a:r>
              <a:rPr lang="pl-PL" sz="900" dirty="0" smtClean="0"/>
              <a:t> </a:t>
            </a:r>
          </a:p>
          <a:p>
            <a:pPr marL="0" indent="0">
              <a:lnSpc>
                <a:spcPct val="100000"/>
              </a:lnSpc>
              <a:buNone/>
            </a:pPr>
            <a:r>
              <a:rPr lang="pl-PL" sz="900" dirty="0" smtClean="0">
                <a:solidFill>
                  <a:srgbClr val="0070C0"/>
                </a:solidFill>
                <a:cs typeface="Times New Roman" panose="02020603050405020304" pitchFamily="18" charset="0"/>
              </a:rPr>
              <a:t>11.45-12.45</a:t>
            </a:r>
            <a:r>
              <a:rPr lang="pl-PL" sz="900" dirty="0">
                <a:cs typeface="Times New Roman" panose="02020603050405020304" pitchFamily="18" charset="0"/>
              </a:rPr>
              <a:t>	</a:t>
            </a:r>
            <a:r>
              <a:rPr lang="en-US" sz="900" dirty="0">
                <a:solidFill>
                  <a:srgbClr val="0070C0"/>
                </a:solidFill>
                <a:cs typeface="Times New Roman" panose="02020603050405020304" pitchFamily="18" charset="0"/>
              </a:rPr>
              <a:t>Debate: Energy Transformation of Coal Regions</a:t>
            </a:r>
            <a:r>
              <a:rPr lang="pl-PL" sz="900" dirty="0">
                <a:solidFill>
                  <a:srgbClr val="0070C0"/>
                </a:solidFill>
                <a:cs typeface="Times New Roman" panose="02020603050405020304" pitchFamily="18" charset="0"/>
              </a:rPr>
              <a:t>	</a:t>
            </a:r>
            <a:r>
              <a:rPr lang="pl-PL" sz="900" dirty="0" smtClean="0">
                <a:solidFill>
                  <a:srgbClr val="0070C0"/>
                </a:solidFill>
                <a:cs typeface="Times New Roman" panose="02020603050405020304" pitchFamily="18" charset="0"/>
              </a:rPr>
              <a:t>								</a:t>
            </a:r>
            <a:r>
              <a:rPr lang="pl-PL" sz="900" dirty="0" smtClean="0">
                <a:cs typeface="Times New Roman" panose="02020603050405020304" pitchFamily="18" charset="0"/>
              </a:rPr>
              <a:t>Jacek </a:t>
            </a:r>
            <a:r>
              <a:rPr lang="pl-PL" sz="900" dirty="0" err="1" smtClean="0">
                <a:cs typeface="Times New Roman" panose="02020603050405020304" pitchFamily="18" charset="0"/>
              </a:rPr>
              <a:t>Boguslawski</a:t>
            </a:r>
            <a:r>
              <a:rPr lang="pl-PL" sz="900" dirty="0">
                <a:cs typeface="Times New Roman" panose="02020603050405020304" pitchFamily="18" charset="0"/>
              </a:rPr>
              <a:t>,</a:t>
            </a:r>
            <a:r>
              <a:rPr lang="pl-PL" sz="900" dirty="0" smtClean="0">
                <a:cs typeface="Times New Roman" panose="02020603050405020304" pitchFamily="18" charset="0"/>
              </a:rPr>
              <a:t> </a:t>
            </a:r>
            <a:r>
              <a:rPr lang="pl-PL" sz="900" dirty="0">
                <a:cs typeface="Times New Roman" panose="02020603050405020304" pitchFamily="18" charset="0"/>
              </a:rPr>
              <a:t>Member of the Board </a:t>
            </a:r>
            <a:r>
              <a:rPr lang="pl-PL" sz="900" dirty="0" smtClean="0">
                <a:cs typeface="Times New Roman" panose="02020603050405020304" pitchFamily="18" charset="0"/>
              </a:rPr>
              <a:t>of </a:t>
            </a:r>
            <a:r>
              <a:rPr lang="pl-PL" sz="900" dirty="0">
                <a:cs typeface="Times New Roman" panose="02020603050405020304" pitchFamily="18" charset="0"/>
              </a:rPr>
              <a:t>the Wielkopolska Region, Maciej </a:t>
            </a:r>
            <a:r>
              <a:rPr lang="pl-PL" sz="900" dirty="0" smtClean="0">
                <a:cs typeface="Times New Roman" panose="02020603050405020304" pitchFamily="18" charset="0"/>
              </a:rPr>
              <a:t>Sytek, </a:t>
            </a:r>
            <a:r>
              <a:rPr lang="pl-PL" sz="900" dirty="0" err="1" smtClean="0">
                <a:cs typeface="Times New Roman" panose="02020603050405020304" pitchFamily="18" charset="0"/>
              </a:rPr>
              <a:t>Plenipotentiary</a:t>
            </a:r>
            <a:r>
              <a:rPr lang="pl-PL" sz="900" dirty="0" smtClean="0">
                <a:cs typeface="Times New Roman" panose="02020603050405020304" pitchFamily="18" charset="0"/>
              </a:rPr>
              <a:t> </a:t>
            </a:r>
            <a:r>
              <a:rPr lang="pl-PL" sz="900" dirty="0">
                <a:cs typeface="Times New Roman" panose="02020603050405020304" pitchFamily="18" charset="0"/>
              </a:rPr>
              <a:t>of the Wielkopolska Region for </a:t>
            </a:r>
            <a:r>
              <a:rPr lang="pl-PL" sz="900" dirty="0" err="1">
                <a:cs typeface="Times New Roman" panose="02020603050405020304" pitchFamily="18" charset="0"/>
              </a:rPr>
              <a:t>Restructuring</a:t>
            </a:r>
            <a:r>
              <a:rPr lang="pl-PL" sz="900" dirty="0">
                <a:cs typeface="Times New Roman" panose="02020603050405020304" pitchFamily="18" charset="0"/>
              </a:rPr>
              <a:t> of </a:t>
            </a:r>
            <a:r>
              <a:rPr lang="pl-PL" sz="900" dirty="0" err="1">
                <a:cs typeface="Times New Roman" panose="02020603050405020304" pitchFamily="18" charset="0"/>
              </a:rPr>
              <a:t>Eastern</a:t>
            </a:r>
            <a:r>
              <a:rPr lang="pl-PL" sz="900" dirty="0">
                <a:cs typeface="Times New Roman" panose="02020603050405020304" pitchFamily="18" charset="0"/>
              </a:rPr>
              <a:t> Wielkopolska and </a:t>
            </a:r>
            <a:r>
              <a:rPr lang="pl-PL" sz="900" dirty="0" err="1">
                <a:cs typeface="Times New Roman" panose="02020603050405020304" pitchFamily="18" charset="0"/>
              </a:rPr>
              <a:t>President</a:t>
            </a:r>
            <a:r>
              <a:rPr lang="pl-PL" sz="900" dirty="0">
                <a:cs typeface="Times New Roman" panose="02020603050405020304" pitchFamily="18" charset="0"/>
              </a:rPr>
              <a:t> of the </a:t>
            </a:r>
            <a:r>
              <a:rPr lang="pl-PL" sz="900" dirty="0" smtClean="0">
                <a:cs typeface="Times New Roman" panose="02020603050405020304" pitchFamily="18" charset="0"/>
              </a:rPr>
              <a:t>ARR </a:t>
            </a:r>
            <a:r>
              <a:rPr lang="pl-PL" sz="900" dirty="0">
                <a:cs typeface="Times New Roman" panose="02020603050405020304" pitchFamily="18" charset="0"/>
              </a:rPr>
              <a:t>S. A. in Konin, </a:t>
            </a:r>
            <a:r>
              <a:rPr lang="pl-PL" sz="900" dirty="0" smtClean="0">
                <a:cs typeface="Times New Roman" panose="02020603050405020304" pitchFamily="18" charset="0"/>
              </a:rPr>
              <a:t>	prof</a:t>
            </a:r>
            <a:r>
              <a:rPr lang="pl-PL" sz="900" dirty="0">
                <a:cs typeface="Times New Roman" panose="02020603050405020304" pitchFamily="18" charset="0"/>
              </a:rPr>
              <a:t>. </a:t>
            </a:r>
            <a:r>
              <a:rPr lang="pl-PL" sz="900" dirty="0" smtClean="0">
                <a:cs typeface="Times New Roman" panose="02020603050405020304" pitchFamily="18" charset="0"/>
              </a:rPr>
              <a:t>dr</a:t>
            </a:r>
            <a:r>
              <a:rPr lang="pl-PL" sz="900" dirty="0">
                <a:cs typeface="Times New Roman" panose="02020603050405020304" pitchFamily="18" charset="0"/>
              </a:rPr>
              <a:t>. Paweł </a:t>
            </a:r>
            <a:r>
              <a:rPr lang="pl-PL" sz="900" dirty="0" err="1">
                <a:cs typeface="Times New Roman" panose="02020603050405020304" pitchFamily="18" charset="0"/>
              </a:rPr>
              <a:t>Churski</a:t>
            </a:r>
            <a:r>
              <a:rPr lang="pl-PL" sz="900" dirty="0">
                <a:cs typeface="Times New Roman" panose="02020603050405020304" pitchFamily="18" charset="0"/>
              </a:rPr>
              <a:t>, Dean of </a:t>
            </a:r>
            <a:r>
              <a:rPr lang="pl-PL" sz="900" dirty="0" err="1" smtClean="0">
                <a:cs typeface="Times New Roman" panose="02020603050405020304" pitchFamily="18" charset="0"/>
              </a:rPr>
              <a:t>FoHGaP</a:t>
            </a:r>
            <a:r>
              <a:rPr lang="pl-PL" sz="900" dirty="0" smtClean="0">
                <a:cs typeface="Times New Roman" panose="02020603050405020304" pitchFamily="18" charset="0"/>
              </a:rPr>
              <a:t> UAM, </a:t>
            </a:r>
            <a:r>
              <a:rPr lang="pl-PL" sz="900" dirty="0">
                <a:cs typeface="Times New Roman" panose="02020603050405020304" pitchFamily="18" charset="0"/>
              </a:rPr>
              <a:t>Andrzej </a:t>
            </a:r>
            <a:r>
              <a:rPr lang="pl-PL" sz="900" dirty="0" err="1">
                <a:cs typeface="Times New Roman" panose="02020603050405020304" pitchFamily="18" charset="0"/>
              </a:rPr>
              <a:t>Janiszowski</a:t>
            </a:r>
            <a:r>
              <a:rPr lang="pl-PL" sz="900" dirty="0">
                <a:cs typeface="Times New Roman" panose="02020603050405020304" pitchFamily="18" charset="0"/>
              </a:rPr>
              <a:t> </a:t>
            </a:r>
            <a:r>
              <a:rPr lang="pl-PL" sz="900" dirty="0" smtClean="0">
                <a:cs typeface="Times New Roman" panose="02020603050405020304" pitchFamily="18" charset="0"/>
              </a:rPr>
              <a:t>Vice-</a:t>
            </a:r>
            <a:r>
              <a:rPr lang="pl-PL" sz="900" dirty="0" err="1" smtClean="0">
                <a:cs typeface="Times New Roman" panose="02020603050405020304" pitchFamily="18" charset="0"/>
              </a:rPr>
              <a:t>President</a:t>
            </a:r>
            <a:r>
              <a:rPr lang="pl-PL" sz="900" dirty="0" smtClean="0">
                <a:cs typeface="Times New Roman" panose="02020603050405020304" pitchFamily="18" charset="0"/>
              </a:rPr>
              <a:t> </a:t>
            </a:r>
            <a:r>
              <a:rPr lang="pl-PL" sz="900" dirty="0">
                <a:cs typeface="Times New Roman" panose="02020603050405020304" pitchFamily="18" charset="0"/>
              </a:rPr>
              <a:t>of the Management </a:t>
            </a:r>
            <a:r>
              <a:rPr lang="pl-PL" sz="900" dirty="0" smtClean="0">
                <a:cs typeface="Times New Roman" panose="02020603050405020304" pitchFamily="18" charset="0"/>
              </a:rPr>
              <a:t>Board </a:t>
            </a:r>
            <a:r>
              <a:rPr lang="pl-PL" sz="900" dirty="0">
                <a:cs typeface="Times New Roman" panose="02020603050405020304" pitchFamily="18" charset="0"/>
              </a:rPr>
              <a:t>of </a:t>
            </a:r>
            <a:r>
              <a:rPr lang="pl-PL" sz="900" dirty="0" smtClean="0">
                <a:cs typeface="Times New Roman" panose="02020603050405020304" pitchFamily="18" charset="0"/>
              </a:rPr>
              <a:t>ZE </a:t>
            </a:r>
            <a:r>
              <a:rPr lang="pl-PL" sz="900" dirty="0">
                <a:cs typeface="Times New Roman" panose="02020603050405020304" pitchFamily="18" charset="0"/>
              </a:rPr>
              <a:t>PAK, Joanna </a:t>
            </a:r>
            <a:r>
              <a:rPr lang="pl-PL" sz="900" dirty="0" smtClean="0">
                <a:cs typeface="Times New Roman" panose="02020603050405020304" pitchFamily="18" charset="0"/>
              </a:rPr>
              <a:t>Furmaga </a:t>
            </a:r>
            <a:r>
              <a:rPr lang="pl-PL" sz="900" dirty="0" err="1" smtClean="0">
                <a:cs typeface="Times New Roman" panose="02020603050405020304" pitchFamily="18" charset="0"/>
              </a:rPr>
              <a:t>President</a:t>
            </a:r>
            <a:r>
              <a:rPr lang="pl-PL" sz="900" dirty="0" smtClean="0">
                <a:cs typeface="Times New Roman" panose="02020603050405020304" pitchFamily="18" charset="0"/>
              </a:rPr>
              <a:t> </a:t>
            </a:r>
            <a:r>
              <a:rPr lang="pl-PL" sz="900" dirty="0">
                <a:cs typeface="Times New Roman" panose="02020603050405020304" pitchFamily="18" charset="0"/>
              </a:rPr>
              <a:t>of the Board </a:t>
            </a:r>
            <a:r>
              <a:rPr lang="pl-PL" sz="900" dirty="0" smtClean="0">
                <a:cs typeface="Times New Roman" panose="02020603050405020304" pitchFamily="18" charset="0"/>
              </a:rPr>
              <a:t>of Polish Green </a:t>
            </a:r>
            <a:r>
              <a:rPr lang="pl-PL" sz="900" dirty="0">
                <a:cs typeface="Times New Roman" panose="02020603050405020304" pitchFamily="18" charset="0"/>
              </a:rPr>
              <a:t>Network, </a:t>
            </a:r>
            <a:r>
              <a:rPr lang="pl-PL" sz="900" dirty="0" smtClean="0">
                <a:cs typeface="Times New Roman" panose="02020603050405020304" pitchFamily="18" charset="0"/>
              </a:rPr>
              <a:t>Jakub </a:t>
            </a:r>
            <a:r>
              <a:rPr lang="pl-PL" sz="900" dirty="0" err="1" smtClean="0">
                <a:cs typeface="Times New Roman" panose="02020603050405020304" pitchFamily="18" charset="0"/>
              </a:rPr>
              <a:t>Gwit</a:t>
            </a:r>
            <a:r>
              <a:rPr lang="pl-PL" sz="900" dirty="0" smtClean="0">
                <a:cs typeface="Times New Roman" panose="02020603050405020304" pitchFamily="18" charset="0"/>
              </a:rPr>
              <a:t>, </a:t>
            </a:r>
            <a:r>
              <a:rPr lang="pl-PL" sz="900" dirty="0" err="1" smtClean="0">
                <a:cs typeface="Times New Roman" panose="02020603050405020304" pitchFamily="18" charset="0"/>
              </a:rPr>
              <a:t>Mayor</a:t>
            </a:r>
            <a:r>
              <a:rPr lang="pl-PL" sz="900" dirty="0" smtClean="0">
                <a:cs typeface="Times New Roman" panose="02020603050405020304" pitchFamily="18" charset="0"/>
              </a:rPr>
              <a:t> </a:t>
            </a:r>
            <a:r>
              <a:rPr lang="pl-PL" sz="900" dirty="0">
                <a:cs typeface="Times New Roman" panose="02020603050405020304" pitchFamily="18" charset="0"/>
              </a:rPr>
              <a:t>of </a:t>
            </a:r>
            <a:r>
              <a:rPr lang="pl-PL" sz="900" dirty="0" smtClean="0">
                <a:cs typeface="Times New Roman" panose="02020603050405020304" pitchFamily="18" charset="0"/>
              </a:rPr>
              <a:t>	Powidz </a:t>
            </a:r>
            <a:r>
              <a:rPr lang="pl-PL" sz="900" dirty="0" err="1" smtClean="0">
                <a:cs typeface="Times New Roman" panose="02020603050405020304" pitchFamily="18" charset="0"/>
              </a:rPr>
              <a:t>Municipality</a:t>
            </a:r>
            <a:endParaRPr lang="pl-PL" sz="900" dirty="0">
              <a:cs typeface="Times New Roman" panose="02020603050405020304" pitchFamily="18" charset="0"/>
            </a:endParaRPr>
          </a:p>
          <a:p>
            <a:pPr marL="0" indent="0">
              <a:lnSpc>
                <a:spcPct val="100000"/>
              </a:lnSpc>
              <a:buNone/>
            </a:pPr>
            <a:r>
              <a:rPr lang="pl-PL" sz="900" dirty="0" smtClean="0">
                <a:solidFill>
                  <a:srgbClr val="0070C0"/>
                </a:solidFill>
                <a:cs typeface="Times New Roman" panose="02020603050405020304" pitchFamily="18" charset="0"/>
              </a:rPr>
              <a:t>12.45-12.55	Project Life After Coal PL – </a:t>
            </a:r>
            <a:r>
              <a:rPr lang="pl-PL" sz="900" dirty="0" err="1">
                <a:solidFill>
                  <a:srgbClr val="0070C0"/>
                </a:solidFill>
                <a:cs typeface="Times New Roman" panose="02020603050405020304" pitchFamily="18" charset="0"/>
              </a:rPr>
              <a:t>key</a:t>
            </a:r>
            <a:r>
              <a:rPr lang="pl-PL" sz="900" dirty="0">
                <a:solidFill>
                  <a:srgbClr val="0070C0"/>
                </a:solidFill>
                <a:cs typeface="Times New Roman" panose="02020603050405020304" pitchFamily="18" charset="0"/>
              </a:rPr>
              <a:t> </a:t>
            </a:r>
            <a:r>
              <a:rPr lang="pl-PL" sz="900" dirty="0" err="1" smtClean="0">
                <a:solidFill>
                  <a:srgbClr val="0070C0"/>
                </a:solidFill>
                <a:cs typeface="Times New Roman" panose="02020603050405020304" pitchFamily="18" charset="0"/>
              </a:rPr>
              <a:t>challenges</a:t>
            </a:r>
            <a:r>
              <a:rPr lang="pl-PL" sz="900" dirty="0" smtClean="0">
                <a:solidFill>
                  <a:srgbClr val="0070C0"/>
                </a:solidFill>
                <a:cs typeface="Times New Roman" panose="02020603050405020304" pitchFamily="18" charset="0"/>
              </a:rPr>
              <a:t>						  			</a:t>
            </a:r>
            <a:r>
              <a:rPr lang="pl-PL" sz="900" dirty="0" smtClean="0">
                <a:cs typeface="Times New Roman" panose="02020603050405020304" pitchFamily="18" charset="0"/>
              </a:rPr>
              <a:t>dr Jacek Willecki, </a:t>
            </a:r>
            <a:r>
              <a:rPr lang="en-US" sz="900" dirty="0">
                <a:cs typeface="Times New Roman" panose="02020603050405020304" pitchFamily="18" charset="0"/>
              </a:rPr>
              <a:t>Project Manager, Deputy Director of the Department of Environmental and Climate Management of the Marshal's Office of the Wielkopolska Region.</a:t>
            </a:r>
            <a:endParaRPr lang="pl-PL" sz="900" dirty="0" smtClean="0">
              <a:cs typeface="Times New Roman" panose="02020603050405020304" pitchFamily="18" charset="0"/>
            </a:endParaRPr>
          </a:p>
          <a:p>
            <a:pPr marL="0" indent="0">
              <a:lnSpc>
                <a:spcPct val="100000"/>
              </a:lnSpc>
              <a:buNone/>
            </a:pPr>
            <a:r>
              <a:rPr lang="pl-PL" sz="900" dirty="0" smtClean="0">
                <a:solidFill>
                  <a:srgbClr val="0070C0"/>
                </a:solidFill>
                <a:cs typeface="Times New Roman" panose="02020603050405020304" pitchFamily="18" charset="0"/>
              </a:rPr>
              <a:t>12.55-13.00	</a:t>
            </a:r>
            <a:r>
              <a:rPr lang="en-US" sz="900" dirty="0">
                <a:solidFill>
                  <a:srgbClr val="0070C0"/>
                </a:solidFill>
                <a:cs typeface="Times New Roman" panose="02020603050405020304" pitchFamily="18" charset="0"/>
              </a:rPr>
              <a:t>Summary and conclusion of the Conference</a:t>
            </a:r>
            <a:r>
              <a:rPr lang="pl-PL" sz="900" dirty="0" smtClean="0">
                <a:cs typeface="Times New Roman" panose="02020603050405020304" pitchFamily="18" charset="0"/>
              </a:rPr>
              <a:t>									Jacek Bogusławski, </a:t>
            </a:r>
            <a:r>
              <a:rPr lang="en-US" sz="900" dirty="0">
                <a:cs typeface="Times New Roman" panose="02020603050405020304" pitchFamily="18" charset="0"/>
              </a:rPr>
              <a:t>Member of the Board of the Wielkopolska </a:t>
            </a:r>
            <a:r>
              <a:rPr lang="en-US" sz="900" dirty="0" smtClean="0">
                <a:cs typeface="Times New Roman" panose="02020603050405020304" pitchFamily="18" charset="0"/>
              </a:rPr>
              <a:t>Region</a:t>
            </a:r>
            <a:endParaRPr lang="pl-PL" sz="900" dirty="0" smtClean="0">
              <a:cs typeface="Times New Roman" panose="02020603050405020304" pitchFamily="18" charset="0"/>
            </a:endParaRPr>
          </a:p>
          <a:p>
            <a:pPr marL="0" indent="0">
              <a:lnSpc>
                <a:spcPct val="100000"/>
              </a:lnSpc>
              <a:buNone/>
            </a:pPr>
            <a:r>
              <a:rPr lang="pl-PL" sz="900" dirty="0" smtClean="0">
                <a:solidFill>
                  <a:srgbClr val="0070C0"/>
                </a:solidFill>
                <a:cs typeface="Times New Roman" panose="02020603050405020304" pitchFamily="18" charset="0"/>
              </a:rPr>
              <a:t>13.00-13.30	Lunch</a:t>
            </a:r>
          </a:p>
          <a:p>
            <a:pPr marL="0" indent="0">
              <a:lnSpc>
                <a:spcPct val="100000"/>
              </a:lnSpc>
              <a:buNone/>
            </a:pPr>
            <a:endParaRPr lang="pl-PL" sz="1000" dirty="0" smtClean="0">
              <a:cs typeface="Times New Roman" panose="02020603050405020304" pitchFamily="18" charset="0"/>
            </a:endParaRPr>
          </a:p>
        </p:txBody>
      </p:sp>
      <p:sp>
        <p:nvSpPr>
          <p:cNvPr id="4" name="Symbol zastępczy numeru slajd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19AAD-6076-4377-A72A-0B8AA210886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ytuł 1"/>
          <p:cNvSpPr>
            <a:spLocks noGrp="1"/>
          </p:cNvSpPr>
          <p:nvPr>
            <p:ph type="title"/>
          </p:nvPr>
        </p:nvSpPr>
        <p:spPr>
          <a:xfrm>
            <a:off x="1100667" y="78974"/>
            <a:ext cx="10549466" cy="787644"/>
          </a:xfrm>
        </p:spPr>
        <p:txBody>
          <a:bodyPr>
            <a:normAutofit/>
          </a:bodyPr>
          <a:lstStyle/>
          <a:p>
            <a:pPr>
              <a:lnSpc>
                <a:spcPct val="100000"/>
              </a:lnSpc>
            </a:pPr>
            <a:r>
              <a:rPr lang="pl-PL" sz="1300" dirty="0" smtClean="0">
                <a:solidFill>
                  <a:srgbClr val="00B050"/>
                </a:solidFill>
                <a:latin typeface="+mn-lt"/>
                <a:cs typeface="Times New Roman" panose="02020603050405020304" pitchFamily="18" charset="0"/>
              </a:rPr>
              <a:t>II </a:t>
            </a:r>
            <a:r>
              <a:rPr lang="en-US" sz="1300" dirty="0">
                <a:solidFill>
                  <a:srgbClr val="00B050"/>
                </a:solidFill>
                <a:latin typeface="+mn-lt"/>
                <a:cs typeface="Times New Roman" panose="02020603050405020304" pitchFamily="18" charset="0"/>
              </a:rPr>
              <a:t>Opening Conference of the Project: Life After Coal PL - Implementation of </a:t>
            </a:r>
            <a:r>
              <a:rPr lang="pl-PL" sz="1300" dirty="0" smtClean="0">
                <a:solidFill>
                  <a:srgbClr val="00B050"/>
                </a:solidFill>
                <a:latin typeface="+mn-lt"/>
                <a:cs typeface="Times New Roman" panose="02020603050405020304" pitchFamily="18" charset="0"/>
              </a:rPr>
              <a:t>the </a:t>
            </a:r>
            <a:r>
              <a:rPr lang="en-US" sz="1300" dirty="0" smtClean="0">
                <a:solidFill>
                  <a:srgbClr val="00B050"/>
                </a:solidFill>
                <a:latin typeface="+mn-lt"/>
                <a:cs typeface="Times New Roman" panose="02020603050405020304" pitchFamily="18" charset="0"/>
              </a:rPr>
              <a:t>Strategy </a:t>
            </a:r>
            <a:r>
              <a:rPr lang="en-US" sz="1300" dirty="0">
                <a:solidFill>
                  <a:srgbClr val="00B050"/>
                </a:solidFill>
                <a:latin typeface="+mn-lt"/>
                <a:cs typeface="Times New Roman" panose="02020603050405020304" pitchFamily="18" charset="0"/>
              </a:rPr>
              <a:t>for Climate Neutrality Eastern Wielkopolska </a:t>
            </a:r>
            <a:r>
              <a:rPr lang="en-US" sz="1300" dirty="0" smtClean="0">
                <a:solidFill>
                  <a:srgbClr val="00B050"/>
                </a:solidFill>
                <a:latin typeface="+mn-lt"/>
                <a:cs typeface="Times New Roman" panose="02020603050405020304" pitchFamily="18" charset="0"/>
              </a:rPr>
              <a:t>2040</a:t>
            </a:r>
            <a:r>
              <a:rPr lang="pl-PL" sz="1300" dirty="0" smtClean="0">
                <a:solidFill>
                  <a:srgbClr val="00B050"/>
                </a:solidFill>
                <a:latin typeface="+mn-lt"/>
                <a:cs typeface="Times New Roman" panose="02020603050405020304" pitchFamily="18" charset="0"/>
              </a:rPr>
              <a:t/>
            </a:r>
            <a:br>
              <a:rPr lang="pl-PL" sz="1300" dirty="0" smtClean="0">
                <a:solidFill>
                  <a:srgbClr val="00B050"/>
                </a:solidFill>
                <a:latin typeface="+mn-lt"/>
                <a:cs typeface="Times New Roman" panose="02020603050405020304" pitchFamily="18" charset="0"/>
              </a:rPr>
            </a:br>
            <a:r>
              <a:rPr lang="pl-PL" sz="1300" b="1" dirty="0" smtClean="0">
                <a:solidFill>
                  <a:srgbClr val="00B050"/>
                </a:solidFill>
                <a:latin typeface="+mn-lt"/>
                <a:cs typeface="Times New Roman" panose="02020603050405020304" pitchFamily="18" charset="0"/>
              </a:rPr>
              <a:t>„</a:t>
            </a:r>
            <a:r>
              <a:rPr lang="en-US" sz="1300" b="1" dirty="0" err="1">
                <a:solidFill>
                  <a:srgbClr val="00B050"/>
                </a:solidFill>
                <a:latin typeface="+mn-lt"/>
                <a:cs typeface="Times New Roman" panose="02020603050405020304" pitchFamily="18" charset="0"/>
              </a:rPr>
              <a:t>Wielkopolska's</a:t>
            </a:r>
            <a:r>
              <a:rPr lang="en-US" sz="1300" b="1" dirty="0">
                <a:solidFill>
                  <a:srgbClr val="00B050"/>
                </a:solidFill>
                <a:latin typeface="+mn-lt"/>
                <a:cs typeface="Times New Roman" panose="02020603050405020304" pitchFamily="18" charset="0"/>
              </a:rPr>
              <a:t> road to climate </a:t>
            </a:r>
            <a:r>
              <a:rPr lang="en-US" sz="1300" b="1" dirty="0" smtClean="0">
                <a:solidFill>
                  <a:srgbClr val="00B050"/>
                </a:solidFill>
                <a:latin typeface="+mn-lt"/>
                <a:cs typeface="Times New Roman" panose="02020603050405020304" pitchFamily="18" charset="0"/>
              </a:rPr>
              <a:t>neutrality</a:t>
            </a:r>
            <a:r>
              <a:rPr lang="pl-PL" sz="1300" b="1" dirty="0" smtClean="0">
                <a:solidFill>
                  <a:srgbClr val="00B050"/>
                </a:solidFill>
                <a:latin typeface="+mn-lt"/>
                <a:cs typeface="Times New Roman" panose="02020603050405020304" pitchFamily="18" charset="0"/>
              </a:rPr>
              <a:t>”</a:t>
            </a:r>
            <a:r>
              <a:rPr lang="pl-PL" sz="1300" dirty="0" smtClean="0">
                <a:solidFill>
                  <a:srgbClr val="00B050"/>
                </a:solidFill>
                <a:latin typeface="+mn-lt"/>
                <a:cs typeface="Times New Roman" panose="02020603050405020304" pitchFamily="18" charset="0"/>
              </a:rPr>
              <a:t/>
            </a:r>
            <a:br>
              <a:rPr lang="pl-PL" sz="1300" dirty="0" smtClean="0">
                <a:solidFill>
                  <a:srgbClr val="00B050"/>
                </a:solidFill>
                <a:latin typeface="+mn-lt"/>
                <a:cs typeface="Times New Roman" panose="02020603050405020304" pitchFamily="18" charset="0"/>
              </a:rPr>
            </a:br>
            <a:r>
              <a:rPr lang="en-US" sz="1000" dirty="0" smtClean="0">
                <a:latin typeface="+mn-lt"/>
                <a:cs typeface="Times New Roman" panose="02020603050405020304" pitchFamily="18" charset="0"/>
              </a:rPr>
              <a:t>February </a:t>
            </a:r>
            <a:r>
              <a:rPr lang="en-US" sz="1000" dirty="0">
                <a:latin typeface="+mn-lt"/>
                <a:cs typeface="Times New Roman" panose="02020603050405020304" pitchFamily="18" charset="0"/>
              </a:rPr>
              <a:t>23, 2024, </a:t>
            </a:r>
            <a:r>
              <a:rPr lang="pl-PL" sz="1000" dirty="0">
                <a:latin typeface="+mn-lt"/>
                <a:cs typeface="Times New Roman" panose="02020603050405020304" pitchFamily="18" charset="0"/>
              </a:rPr>
              <a:t>S</a:t>
            </a:r>
            <a:r>
              <a:rPr lang="en-US" sz="1000" dirty="0" err="1" smtClean="0">
                <a:latin typeface="+mn-lt"/>
                <a:cs typeface="Times New Roman" panose="02020603050405020304" pitchFamily="18" charset="0"/>
              </a:rPr>
              <a:t>ession</a:t>
            </a:r>
            <a:r>
              <a:rPr lang="en-US" sz="1000" dirty="0" smtClean="0">
                <a:latin typeface="+mn-lt"/>
                <a:cs typeface="Times New Roman" panose="02020603050405020304" pitchFamily="18" charset="0"/>
              </a:rPr>
              <a:t> </a:t>
            </a:r>
            <a:r>
              <a:rPr lang="pl-PL" sz="1000" dirty="0">
                <a:latin typeface="+mn-lt"/>
                <a:cs typeface="Times New Roman" panose="02020603050405020304" pitchFamily="18" charset="0"/>
              </a:rPr>
              <a:t>r</a:t>
            </a:r>
            <a:r>
              <a:rPr lang="en-US" sz="1000" smtClean="0">
                <a:latin typeface="+mn-lt"/>
                <a:cs typeface="Times New Roman" panose="02020603050405020304" pitchFamily="18" charset="0"/>
              </a:rPr>
              <a:t>oom</a:t>
            </a:r>
            <a:r>
              <a:rPr lang="en-US" sz="1000" dirty="0" smtClean="0">
                <a:latin typeface="+mn-lt"/>
                <a:cs typeface="Times New Roman" panose="02020603050405020304" pitchFamily="18" charset="0"/>
              </a:rPr>
              <a:t> </a:t>
            </a:r>
            <a:r>
              <a:rPr lang="en-US" sz="1000" dirty="0">
                <a:latin typeface="+mn-lt"/>
                <a:cs typeface="Times New Roman" panose="02020603050405020304" pitchFamily="18" charset="0"/>
              </a:rPr>
              <a:t>of The Marshal Office of the Wielkopolska </a:t>
            </a:r>
            <a:r>
              <a:rPr lang="en-US" sz="1000" dirty="0" smtClean="0">
                <a:latin typeface="+mn-lt"/>
                <a:cs typeface="Times New Roman" panose="02020603050405020304" pitchFamily="18" charset="0"/>
              </a:rPr>
              <a:t>Region</a:t>
            </a:r>
            <a:r>
              <a:rPr lang="pl-PL" sz="1000" dirty="0" smtClean="0">
                <a:latin typeface="+mn-lt"/>
                <a:cs typeface="Times New Roman" panose="02020603050405020304" pitchFamily="18" charset="0"/>
              </a:rPr>
              <a:t>, Poznań, </a:t>
            </a:r>
            <a:r>
              <a:rPr lang="pl-PL" sz="1000" dirty="0">
                <a:latin typeface="+mn-lt"/>
                <a:cs typeface="Times New Roman" panose="02020603050405020304" pitchFamily="18" charset="0"/>
              </a:rPr>
              <a:t>a</a:t>
            </a:r>
            <a:r>
              <a:rPr lang="en-US" sz="1000" dirty="0" smtClean="0">
                <a:latin typeface="+mn-lt"/>
                <a:cs typeface="Times New Roman" panose="02020603050405020304" pitchFamily="18" charset="0"/>
              </a:rPr>
              <a:t>l</a:t>
            </a:r>
            <a:r>
              <a:rPr lang="en-US" sz="1000" dirty="0">
                <a:latin typeface="+mn-lt"/>
                <a:cs typeface="Times New Roman" panose="02020603050405020304" pitchFamily="18" charset="0"/>
              </a:rPr>
              <a:t>. </a:t>
            </a:r>
            <a:r>
              <a:rPr lang="en-US" sz="1000" dirty="0" err="1">
                <a:latin typeface="+mn-lt"/>
                <a:cs typeface="Times New Roman" panose="02020603050405020304" pitchFamily="18" charset="0"/>
              </a:rPr>
              <a:t>Niepodległości</a:t>
            </a:r>
            <a:r>
              <a:rPr lang="en-US" sz="1000" dirty="0">
                <a:latin typeface="+mn-lt"/>
                <a:cs typeface="Times New Roman" panose="02020603050405020304" pitchFamily="18" charset="0"/>
              </a:rPr>
              <a:t> 34</a:t>
            </a:r>
            <a:endParaRPr lang="pl-PL" sz="1000" b="1" dirty="0">
              <a:latin typeface="+mn-lt"/>
              <a:cs typeface="Times New Roman" panose="02020603050405020304" pitchFamily="18" charset="0"/>
            </a:endParaRPr>
          </a:p>
        </p:txBody>
      </p:sp>
      <p:pic>
        <p:nvPicPr>
          <p:cNvPr id="7" name="Obraz 6"/>
          <p:cNvPicPr>
            <a:picLocks noChangeAspect="1"/>
          </p:cNvPicPr>
          <p:nvPr/>
        </p:nvPicPr>
        <p:blipFill>
          <a:blip r:embed="rId2"/>
          <a:stretch>
            <a:fillRect/>
          </a:stretch>
        </p:blipFill>
        <p:spPr>
          <a:xfrm>
            <a:off x="8873890" y="472796"/>
            <a:ext cx="2961438" cy="1665809"/>
          </a:xfrm>
          <a:prstGeom prst="rect">
            <a:avLst/>
          </a:prstGeom>
        </p:spPr>
      </p:pic>
      <p:pic>
        <p:nvPicPr>
          <p:cNvPr id="10" name="Obraz 9"/>
          <p:cNvPicPr>
            <a:picLocks noChangeAspect="1"/>
          </p:cNvPicPr>
          <p:nvPr/>
        </p:nvPicPr>
        <p:blipFill>
          <a:blip r:embed="rId3"/>
          <a:stretch>
            <a:fillRect/>
          </a:stretch>
        </p:blipFill>
        <p:spPr>
          <a:xfrm rot="16200000">
            <a:off x="-2495868" y="3362489"/>
            <a:ext cx="5999276" cy="1007534"/>
          </a:xfrm>
          <a:prstGeom prst="rect">
            <a:avLst/>
          </a:prstGeom>
        </p:spPr>
      </p:pic>
    </p:spTree>
    <p:extLst>
      <p:ext uri="{BB962C8B-B14F-4D97-AF65-F5344CB8AC3E}">
        <p14:creationId xmlns:p14="http://schemas.microsoft.com/office/powerpoint/2010/main" val="1613786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19AAD-6076-4377-A72A-0B8AA2108866}"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ytuł 1"/>
          <p:cNvSpPr>
            <a:spLocks noGrp="1"/>
          </p:cNvSpPr>
          <p:nvPr>
            <p:ph type="title"/>
          </p:nvPr>
        </p:nvSpPr>
        <p:spPr>
          <a:xfrm>
            <a:off x="1126066" y="145896"/>
            <a:ext cx="10710334" cy="651119"/>
          </a:xfrm>
        </p:spPr>
        <p:txBody>
          <a:bodyPr>
            <a:normAutofit/>
          </a:bodyPr>
          <a:lstStyle/>
          <a:p>
            <a:r>
              <a:rPr lang="pl-PL" sz="1300" dirty="0" smtClean="0">
                <a:solidFill>
                  <a:srgbClr val="00B050"/>
                </a:solidFill>
                <a:latin typeface="+mn-lt"/>
                <a:cs typeface="Times New Roman" panose="02020603050405020304" pitchFamily="18" charset="0"/>
              </a:rPr>
              <a:t>II Konferencja otwierająca Projekt: Life </a:t>
            </a:r>
            <a:r>
              <a:rPr lang="pl-PL" sz="1300" dirty="0">
                <a:solidFill>
                  <a:srgbClr val="00B050"/>
                </a:solidFill>
                <a:latin typeface="+mn-lt"/>
                <a:cs typeface="Times New Roman" panose="02020603050405020304" pitchFamily="18" charset="0"/>
              </a:rPr>
              <a:t>After Coal PL – Wdrażanie </a:t>
            </a:r>
            <a:r>
              <a:rPr lang="pl-PL" sz="1300" dirty="0" smtClean="0">
                <a:solidFill>
                  <a:srgbClr val="00B050"/>
                </a:solidFill>
                <a:latin typeface="+mn-lt"/>
                <a:cs typeface="Times New Roman" panose="02020603050405020304" pitchFamily="18" charset="0"/>
              </a:rPr>
              <a:t>Strategii na rzecz Neutralności </a:t>
            </a:r>
            <a:r>
              <a:rPr lang="pl-PL" sz="1300" dirty="0">
                <a:solidFill>
                  <a:srgbClr val="00B050"/>
                </a:solidFill>
                <a:latin typeface="+mn-lt"/>
                <a:cs typeface="Times New Roman" panose="02020603050405020304" pitchFamily="18" charset="0"/>
              </a:rPr>
              <a:t>Klimatycznej </a:t>
            </a:r>
            <a:r>
              <a:rPr lang="pl-PL" sz="1300" dirty="0" smtClean="0">
                <a:solidFill>
                  <a:srgbClr val="00B050"/>
                </a:solidFill>
                <a:latin typeface="+mn-lt"/>
                <a:cs typeface="Times New Roman" panose="02020603050405020304" pitchFamily="18" charset="0"/>
              </a:rPr>
              <a:t>Wielkopolska Wschodnia 2040</a:t>
            </a:r>
            <a:br>
              <a:rPr lang="pl-PL" sz="1300" dirty="0" smtClean="0">
                <a:solidFill>
                  <a:srgbClr val="00B050"/>
                </a:solidFill>
                <a:latin typeface="+mn-lt"/>
                <a:cs typeface="Times New Roman" panose="02020603050405020304" pitchFamily="18" charset="0"/>
              </a:rPr>
            </a:br>
            <a:r>
              <a:rPr lang="pl-PL" sz="1300" b="1" dirty="0" smtClean="0">
                <a:solidFill>
                  <a:srgbClr val="00B050"/>
                </a:solidFill>
                <a:latin typeface="+mn-lt"/>
                <a:cs typeface="Times New Roman" panose="02020603050405020304" pitchFamily="18" charset="0"/>
              </a:rPr>
              <a:t>„Wielkopolska droga do neutralności klimatycznej”</a:t>
            </a:r>
            <a:r>
              <a:rPr lang="pl-PL" sz="1000" b="1" dirty="0" smtClean="0">
                <a:solidFill>
                  <a:srgbClr val="00B050"/>
                </a:solidFill>
                <a:latin typeface="+mn-lt"/>
                <a:cs typeface="Times New Roman" panose="02020603050405020304" pitchFamily="18" charset="0"/>
              </a:rPr>
              <a:t/>
            </a:r>
            <a:br>
              <a:rPr lang="pl-PL" sz="1000" b="1" dirty="0" smtClean="0">
                <a:solidFill>
                  <a:srgbClr val="00B050"/>
                </a:solidFill>
                <a:latin typeface="+mn-lt"/>
                <a:cs typeface="Times New Roman" panose="02020603050405020304" pitchFamily="18" charset="0"/>
              </a:rPr>
            </a:br>
            <a:r>
              <a:rPr lang="pl-PL" sz="1000" dirty="0" smtClean="0">
                <a:latin typeface="+mn-lt"/>
                <a:cs typeface="Times New Roman" panose="02020603050405020304" pitchFamily="18" charset="0"/>
              </a:rPr>
              <a:t>23 lutego 2024 r., sala Sesyjna Urzędu Marszałkowskiego Województwa Wielkopolskiego w Poznaniu, al. Niepodległości 34</a:t>
            </a:r>
            <a:endParaRPr lang="pl-PL" sz="1000" b="1" dirty="0">
              <a:latin typeface="+mn-lt"/>
              <a:cs typeface="Times New Roman" panose="02020603050405020304" pitchFamily="18" charset="0"/>
            </a:endParaRPr>
          </a:p>
        </p:txBody>
      </p:sp>
      <p:pic>
        <p:nvPicPr>
          <p:cNvPr id="7" name="Obraz 6"/>
          <p:cNvPicPr>
            <a:picLocks noChangeAspect="1"/>
          </p:cNvPicPr>
          <p:nvPr/>
        </p:nvPicPr>
        <p:blipFill>
          <a:blip r:embed="rId2"/>
          <a:stretch>
            <a:fillRect/>
          </a:stretch>
        </p:blipFill>
        <p:spPr>
          <a:xfrm>
            <a:off x="8732526" y="471455"/>
            <a:ext cx="2891130" cy="1626261"/>
          </a:xfrm>
          <a:prstGeom prst="rect">
            <a:avLst/>
          </a:prstGeom>
        </p:spPr>
      </p:pic>
      <p:pic>
        <p:nvPicPr>
          <p:cNvPr id="10" name="Obraz 9"/>
          <p:cNvPicPr>
            <a:picLocks noChangeAspect="1"/>
          </p:cNvPicPr>
          <p:nvPr/>
        </p:nvPicPr>
        <p:blipFill>
          <a:blip r:embed="rId3"/>
          <a:stretch>
            <a:fillRect/>
          </a:stretch>
        </p:blipFill>
        <p:spPr>
          <a:xfrm rot="16200000">
            <a:off x="-2495868" y="3362489"/>
            <a:ext cx="5999276" cy="1007534"/>
          </a:xfrm>
          <a:prstGeom prst="rect">
            <a:avLst/>
          </a:prstGeom>
        </p:spPr>
      </p:pic>
      <p:sp>
        <p:nvSpPr>
          <p:cNvPr id="8" name="Symbol zastępczy zawartości 2"/>
          <p:cNvSpPr>
            <a:spLocks noGrp="1"/>
          </p:cNvSpPr>
          <p:nvPr/>
        </p:nvSpPr>
        <p:spPr>
          <a:xfrm>
            <a:off x="1126066" y="866618"/>
            <a:ext cx="10828867" cy="58548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pl-PL" sz="900" b="1" dirty="0" smtClean="0">
                <a:solidFill>
                  <a:srgbClr val="00B050"/>
                </a:solidFill>
                <a:cs typeface="Times New Roman" panose="02020603050405020304" pitchFamily="18" charset="0"/>
              </a:rPr>
              <a:t>Agenda:</a:t>
            </a:r>
            <a:endParaRPr lang="pl-PL" sz="900" b="1" dirty="0" smtClean="0">
              <a:solidFill>
                <a:srgbClr val="FF0000"/>
              </a:solidFill>
              <a:cs typeface="Times New Roman" panose="02020603050405020304" pitchFamily="18" charset="0"/>
            </a:endParaRPr>
          </a:p>
          <a:p>
            <a:pPr marL="0" indent="0">
              <a:lnSpc>
                <a:spcPct val="100000"/>
              </a:lnSpc>
              <a:buNone/>
            </a:pPr>
            <a:r>
              <a:rPr lang="pl-PL" sz="900" dirty="0" smtClean="0">
                <a:solidFill>
                  <a:srgbClr val="0070C0"/>
                </a:solidFill>
                <a:cs typeface="Times New Roman" panose="02020603050405020304" pitchFamily="18" charset="0"/>
              </a:rPr>
              <a:t>9.45-10.00     	Rejestracja gości</a:t>
            </a:r>
            <a:r>
              <a:rPr lang="pl-PL" sz="900" dirty="0">
                <a:solidFill>
                  <a:srgbClr val="1226AA"/>
                </a:solidFill>
                <a:cs typeface="Times New Roman" panose="02020603050405020304" pitchFamily="18" charset="0"/>
              </a:rPr>
              <a:t>	</a:t>
            </a:r>
            <a:r>
              <a:rPr lang="pl-PL" sz="900" dirty="0" smtClean="0">
                <a:solidFill>
                  <a:srgbClr val="1226AA"/>
                </a:solidFill>
                <a:cs typeface="Times New Roman" panose="02020603050405020304" pitchFamily="18" charset="0"/>
              </a:rPr>
              <a:t>	</a:t>
            </a:r>
          </a:p>
          <a:p>
            <a:pPr marL="0" indent="0">
              <a:lnSpc>
                <a:spcPct val="100000"/>
              </a:lnSpc>
              <a:buNone/>
            </a:pPr>
            <a:r>
              <a:rPr lang="pl-PL" sz="900" dirty="0" smtClean="0">
                <a:solidFill>
                  <a:srgbClr val="0070C0"/>
                </a:solidFill>
                <a:cs typeface="Times New Roman" panose="02020603050405020304" pitchFamily="18" charset="0"/>
              </a:rPr>
              <a:t>10.00-10.10   	Uroczyste otwarcie konferencji       		                                                                                                                                                                                                      	                    	</a:t>
            </a:r>
            <a:br>
              <a:rPr lang="pl-PL" sz="900" dirty="0" smtClean="0">
                <a:solidFill>
                  <a:srgbClr val="0070C0"/>
                </a:solidFill>
                <a:cs typeface="Times New Roman" panose="02020603050405020304" pitchFamily="18" charset="0"/>
              </a:rPr>
            </a:br>
            <a:r>
              <a:rPr lang="pl-PL" sz="900" dirty="0" smtClean="0">
                <a:solidFill>
                  <a:srgbClr val="0070C0"/>
                </a:solidFill>
                <a:cs typeface="Times New Roman" panose="02020603050405020304" pitchFamily="18" charset="0"/>
              </a:rPr>
              <a:t>	</a:t>
            </a:r>
            <a:r>
              <a:rPr lang="pl-PL" sz="900" dirty="0" smtClean="0">
                <a:cs typeface="Times New Roman" panose="02020603050405020304" pitchFamily="18" charset="0"/>
              </a:rPr>
              <a:t>Marek Woźniak, Marszałek </a:t>
            </a:r>
            <a:r>
              <a:rPr lang="pl-PL" sz="900" dirty="0">
                <a:cs typeface="Times New Roman" panose="02020603050405020304" pitchFamily="18" charset="0"/>
              </a:rPr>
              <a:t>Województwa </a:t>
            </a:r>
            <a:r>
              <a:rPr lang="pl-PL" sz="900" dirty="0" smtClean="0">
                <a:cs typeface="Times New Roman" panose="02020603050405020304" pitchFamily="18" charset="0"/>
              </a:rPr>
              <a:t>Wielkopolskiego</a:t>
            </a:r>
            <a:endParaRPr lang="pl-PL" sz="900" dirty="0" smtClean="0">
              <a:solidFill>
                <a:srgbClr val="1226AA"/>
              </a:solidFill>
              <a:cs typeface="Times New Roman" panose="02020603050405020304" pitchFamily="18" charset="0"/>
            </a:endParaRPr>
          </a:p>
          <a:p>
            <a:pPr marL="0" indent="0">
              <a:lnSpc>
                <a:spcPct val="100000"/>
              </a:lnSpc>
              <a:buNone/>
            </a:pPr>
            <a:r>
              <a:rPr lang="pl-PL" sz="900" dirty="0" smtClean="0">
                <a:solidFill>
                  <a:srgbClr val="0070C0"/>
                </a:solidFill>
                <a:cs typeface="Times New Roman" panose="02020603050405020304" pitchFamily="18" charset="0"/>
              </a:rPr>
              <a:t>10.10.10.25    	Najważniejsze kierunki </a:t>
            </a:r>
            <a:r>
              <a:rPr lang="pl-PL" sz="900" dirty="0">
                <a:solidFill>
                  <a:srgbClr val="0070C0"/>
                </a:solidFill>
                <a:cs typeface="Times New Roman" panose="02020603050405020304" pitchFamily="18" charset="0"/>
              </a:rPr>
              <a:t>zmian </a:t>
            </a:r>
            <a:r>
              <a:rPr lang="pl-PL" sz="900" dirty="0" smtClean="0">
                <a:solidFill>
                  <a:srgbClr val="0070C0"/>
                </a:solidFill>
                <a:cs typeface="Times New Roman" panose="02020603050405020304" pitchFamily="18" charset="0"/>
              </a:rPr>
              <a:t>w krajowej polityce klimatycznej                                                                                     	                                     	                 			</a:t>
            </a:r>
            <a:r>
              <a:rPr lang="pl-PL" sz="900" dirty="0" smtClean="0">
                <a:cs typeface="Times New Roman" panose="02020603050405020304" pitchFamily="18" charset="0"/>
              </a:rPr>
              <a:t>Paulina </a:t>
            </a:r>
            <a:r>
              <a:rPr lang="pl-PL" sz="900" dirty="0" err="1" smtClean="0">
                <a:cs typeface="Times New Roman" panose="02020603050405020304" pitchFamily="18" charset="0"/>
              </a:rPr>
              <a:t>Hennig</a:t>
            </a:r>
            <a:r>
              <a:rPr lang="pl-PL" sz="900" dirty="0" smtClean="0">
                <a:cs typeface="Times New Roman" panose="02020603050405020304" pitchFamily="18" charset="0"/>
              </a:rPr>
              <a:t>-Kloska, Minister Klimatu i Środowiska (oczekujemy na potwierdzenie)</a:t>
            </a:r>
          </a:p>
          <a:p>
            <a:pPr marL="0" indent="0">
              <a:lnSpc>
                <a:spcPct val="100000"/>
              </a:lnSpc>
              <a:buNone/>
            </a:pPr>
            <a:r>
              <a:rPr lang="pl-PL" sz="900" dirty="0" smtClean="0">
                <a:solidFill>
                  <a:srgbClr val="0070C0"/>
                </a:solidFill>
                <a:cs typeface="Times New Roman" panose="02020603050405020304" pitchFamily="18" charset="0"/>
              </a:rPr>
              <a:t>10.25-10.35  </a:t>
            </a:r>
            <a:r>
              <a:rPr lang="pl-PL" sz="900" dirty="0" smtClean="0">
                <a:cs typeface="Times New Roman" panose="02020603050405020304" pitchFamily="18" charset="0"/>
              </a:rPr>
              <a:t> 	</a:t>
            </a:r>
            <a:r>
              <a:rPr lang="pl-PL" sz="900" dirty="0" smtClean="0">
                <a:solidFill>
                  <a:srgbClr val="0070C0"/>
                </a:solidFill>
                <a:cs typeface="Times New Roman" panose="02020603050405020304" pitchFamily="18" charset="0"/>
              </a:rPr>
              <a:t>Koalicja </a:t>
            </a:r>
            <a:r>
              <a:rPr lang="pl-PL" sz="900" dirty="0">
                <a:solidFill>
                  <a:srgbClr val="0070C0"/>
                </a:solidFill>
                <a:cs typeface="Times New Roman" panose="02020603050405020304" pitchFamily="18" charset="0"/>
              </a:rPr>
              <a:t>rządów krajowych i samorządów lokalnych, przedsiębiorstw i organizacji działających na rzecz </a:t>
            </a:r>
            <a:r>
              <a:rPr lang="pl-PL" sz="900" dirty="0" smtClean="0">
                <a:solidFill>
                  <a:srgbClr val="0070C0"/>
                </a:solidFill>
                <a:cs typeface="Times New Roman" panose="02020603050405020304" pitchFamily="18" charset="0"/>
              </a:rPr>
              <a:t>przyspieszenia </a:t>
            </a:r>
            <a:r>
              <a:rPr lang="pl-PL" sz="900" dirty="0">
                <a:solidFill>
                  <a:srgbClr val="0070C0"/>
                </a:solidFill>
                <a:cs typeface="Times New Roman" panose="02020603050405020304" pitchFamily="18" charset="0"/>
              </a:rPr>
              <a:t>przejścia </a:t>
            </a:r>
            <a:r>
              <a:rPr lang="pl-PL" sz="900" dirty="0" smtClean="0">
                <a:solidFill>
                  <a:srgbClr val="0070C0"/>
                </a:solidFill>
                <a:cs typeface="Times New Roman" panose="02020603050405020304" pitchFamily="18" charset="0"/>
              </a:rPr>
              <a:t>od wytwarzania energii węglowej </a:t>
            </a:r>
            <a:r>
              <a:rPr lang="pl-PL" sz="900" dirty="0">
                <a:solidFill>
                  <a:srgbClr val="0070C0"/>
                </a:solidFill>
                <a:cs typeface="Times New Roman" panose="02020603050405020304" pitchFamily="18" charset="0"/>
              </a:rPr>
              <a:t>do czystej energii  </a:t>
            </a:r>
            <a:r>
              <a:rPr lang="pl-PL" sz="900" dirty="0" smtClean="0">
                <a:solidFill>
                  <a:srgbClr val="0070C0"/>
                </a:solidFill>
                <a:cs typeface="Times New Roman" panose="02020603050405020304" pitchFamily="18" charset="0"/>
              </a:rPr>
              <a:t>		</a:t>
            </a:r>
            <a:r>
              <a:rPr lang="pl-PL" sz="900" dirty="0" smtClean="0">
                <a:cs typeface="Times New Roman" panose="02020603050405020304" pitchFamily="18" charset="0"/>
              </a:rPr>
              <a:t>Anna </a:t>
            </a:r>
            <a:r>
              <a:rPr lang="pl-PL" sz="900" dirty="0" err="1">
                <a:cs typeface="Times New Roman" panose="02020603050405020304" pitchFamily="18" charset="0"/>
              </a:rPr>
              <a:t>Clunes</a:t>
            </a:r>
            <a:r>
              <a:rPr lang="pl-PL" sz="900" dirty="0">
                <a:cs typeface="Times New Roman" panose="02020603050405020304" pitchFamily="18" charset="0"/>
              </a:rPr>
              <a:t>, </a:t>
            </a:r>
            <a:r>
              <a:rPr lang="pl-PL" sz="900" dirty="0" smtClean="0">
                <a:cs typeface="Times New Roman" panose="02020603050405020304" pitchFamily="18" charset="0"/>
              </a:rPr>
              <a:t>Ambasador </a:t>
            </a:r>
            <a:r>
              <a:rPr lang="pl-PL" sz="900" dirty="0">
                <a:cs typeface="Times New Roman" panose="02020603050405020304" pitchFamily="18" charset="0"/>
              </a:rPr>
              <a:t>Zjednoczonego Królestwa Wielkiej Brytanii i Irlandii Północnej w </a:t>
            </a:r>
            <a:r>
              <a:rPr lang="pl-PL" sz="900" dirty="0" smtClean="0">
                <a:cs typeface="Times New Roman" panose="02020603050405020304" pitchFamily="18" charset="0"/>
              </a:rPr>
              <a:t>Warszawie                                               	                                				Catherine </a:t>
            </a:r>
            <a:r>
              <a:rPr lang="pl-PL" sz="900" dirty="0" err="1">
                <a:cs typeface="Times New Roman" panose="02020603050405020304" pitchFamily="18" charset="0"/>
              </a:rPr>
              <a:t>Godin</a:t>
            </a:r>
            <a:r>
              <a:rPr lang="pl-PL" sz="900" dirty="0">
                <a:cs typeface="Times New Roman" panose="02020603050405020304" pitchFamily="18" charset="0"/>
              </a:rPr>
              <a:t>, Ambasador Kanady w </a:t>
            </a:r>
            <a:r>
              <a:rPr lang="pl-PL" sz="900" dirty="0" smtClean="0">
                <a:cs typeface="Times New Roman" panose="02020603050405020304" pitchFamily="18" charset="0"/>
              </a:rPr>
              <a:t>Polsce</a:t>
            </a:r>
          </a:p>
          <a:p>
            <a:pPr marL="0" indent="0">
              <a:lnSpc>
                <a:spcPct val="100000"/>
              </a:lnSpc>
              <a:buNone/>
            </a:pPr>
            <a:r>
              <a:rPr lang="pl-PL" sz="900" dirty="0" smtClean="0">
                <a:solidFill>
                  <a:srgbClr val="0070C0"/>
                </a:solidFill>
                <a:cs typeface="Times New Roman" panose="02020603050405020304" pitchFamily="18" charset="0"/>
              </a:rPr>
              <a:t>10.35-10.45</a:t>
            </a:r>
            <a:r>
              <a:rPr lang="pl-PL" sz="900" dirty="0">
                <a:solidFill>
                  <a:srgbClr val="0070C0"/>
                </a:solidFill>
                <a:cs typeface="Times New Roman" panose="02020603050405020304" pitchFamily="18" charset="0"/>
              </a:rPr>
              <a:t>	</a:t>
            </a:r>
            <a:r>
              <a:rPr lang="pl-PL" sz="900" dirty="0" smtClean="0">
                <a:solidFill>
                  <a:srgbClr val="0070C0"/>
                </a:solidFill>
                <a:cs typeface="Times New Roman" panose="02020603050405020304" pitchFamily="18" charset="0"/>
              </a:rPr>
              <a:t>Program LIFE jako pomocne narzędzie </a:t>
            </a:r>
            <a:r>
              <a:rPr lang="pl-PL" sz="900" dirty="0">
                <a:solidFill>
                  <a:srgbClr val="0070C0"/>
                </a:solidFill>
                <a:cs typeface="Times New Roman" panose="02020603050405020304" pitchFamily="18" charset="0"/>
              </a:rPr>
              <a:t>do przejścia w kierunku </a:t>
            </a:r>
            <a:r>
              <a:rPr lang="pl-PL" sz="900" dirty="0" smtClean="0">
                <a:solidFill>
                  <a:srgbClr val="0070C0"/>
                </a:solidFill>
                <a:cs typeface="Times New Roman" panose="02020603050405020304" pitchFamily="18" charset="0"/>
              </a:rPr>
              <a:t>gospodarki zrównoważonej</a:t>
            </a:r>
            <a:r>
              <a:rPr lang="pl-PL" sz="900" dirty="0">
                <a:solidFill>
                  <a:srgbClr val="0070C0"/>
                </a:solidFill>
                <a:cs typeface="Times New Roman" panose="02020603050405020304" pitchFamily="18" charset="0"/>
              </a:rPr>
              <a:t>, </a:t>
            </a:r>
            <a:r>
              <a:rPr lang="pl-PL" sz="900" dirty="0" smtClean="0">
                <a:solidFill>
                  <a:srgbClr val="0070C0"/>
                </a:solidFill>
                <a:cs typeface="Times New Roman" panose="02020603050405020304" pitchFamily="18" charset="0"/>
              </a:rPr>
              <a:t>energooszczędnej, opartej </a:t>
            </a:r>
            <a:r>
              <a:rPr lang="pl-PL" sz="900" dirty="0">
                <a:solidFill>
                  <a:srgbClr val="0070C0"/>
                </a:solidFill>
                <a:cs typeface="Times New Roman" panose="02020603050405020304" pitchFamily="18" charset="0"/>
              </a:rPr>
              <a:t>na </a:t>
            </a:r>
            <a:r>
              <a:rPr lang="pl-PL" sz="900" dirty="0" smtClean="0">
                <a:solidFill>
                  <a:srgbClr val="0070C0"/>
                </a:solidFill>
                <a:cs typeface="Times New Roman" panose="02020603050405020304" pitchFamily="18" charset="0"/>
              </a:rPr>
              <a:t>energii odnawialnej</a:t>
            </a:r>
            <a:r>
              <a:rPr lang="pl-PL" sz="900" dirty="0">
                <a:solidFill>
                  <a:srgbClr val="0070C0"/>
                </a:solidFill>
                <a:cs typeface="Times New Roman" panose="02020603050405020304" pitchFamily="18" charset="0"/>
              </a:rPr>
              <a:t>, neutralnej dla </a:t>
            </a:r>
            <a:r>
              <a:rPr lang="pl-PL" sz="900" dirty="0" smtClean="0">
                <a:solidFill>
                  <a:srgbClr val="0070C0"/>
                </a:solidFill>
                <a:cs typeface="Times New Roman" panose="02020603050405020304" pitchFamily="18" charset="0"/>
              </a:rPr>
              <a:t>klimatu </a:t>
            </a:r>
            <a:r>
              <a:rPr lang="pl-PL" sz="900" dirty="0">
                <a:solidFill>
                  <a:srgbClr val="0070C0"/>
                </a:solidFill>
                <a:cs typeface="Times New Roman" panose="02020603050405020304" pitchFamily="18" charset="0"/>
              </a:rPr>
              <a:t>i </a:t>
            </a:r>
            <a:r>
              <a:rPr lang="pl-PL" sz="900" dirty="0" smtClean="0">
                <a:solidFill>
                  <a:srgbClr val="0070C0"/>
                </a:solidFill>
                <a:cs typeface="Times New Roman" panose="02020603050405020304" pitchFamily="18" charset="0"/>
              </a:rPr>
              <a:t>odpornej                                                                                                                                                                      	</a:t>
            </a:r>
            <a:r>
              <a:rPr lang="pl-PL" sz="900" dirty="0">
                <a:cs typeface="Times New Roman" panose="02020603050405020304" pitchFamily="18" charset="0"/>
              </a:rPr>
              <a:t>Paloma </a:t>
            </a:r>
            <a:r>
              <a:rPr lang="pl-PL" sz="900" dirty="0" err="1">
                <a:cs typeface="Times New Roman" panose="02020603050405020304" pitchFamily="18" charset="0"/>
              </a:rPr>
              <a:t>Aba</a:t>
            </a:r>
            <a:r>
              <a:rPr lang="pl-PL" sz="900" dirty="0">
                <a:cs typeface="Times New Roman" panose="02020603050405020304" pitchFamily="18" charset="0"/>
              </a:rPr>
              <a:t> </a:t>
            </a:r>
            <a:r>
              <a:rPr lang="pl-PL" sz="900" dirty="0" err="1">
                <a:cs typeface="Times New Roman" panose="02020603050405020304" pitchFamily="18" charset="0"/>
              </a:rPr>
              <a:t>Garrote</a:t>
            </a:r>
            <a:r>
              <a:rPr lang="pl-PL" sz="900" dirty="0">
                <a:cs typeface="Times New Roman" panose="02020603050405020304" pitchFamily="18" charset="0"/>
              </a:rPr>
              <a:t>, </a:t>
            </a:r>
            <a:r>
              <a:rPr lang="pl-PL" sz="900" dirty="0" smtClean="0">
                <a:cs typeface="Times New Roman" panose="02020603050405020304" pitchFamily="18" charset="0"/>
              </a:rPr>
              <a:t>Dyrektor Europejskiej Agencji Wykonawczej ds</a:t>
            </a:r>
            <a:r>
              <a:rPr lang="pl-PL" sz="900" dirty="0">
                <a:cs typeface="Times New Roman" panose="02020603050405020304" pitchFamily="18" charset="0"/>
              </a:rPr>
              <a:t>. Klimatu, Infrastruktury i Środowiska (</a:t>
            </a:r>
            <a:r>
              <a:rPr lang="pl-PL" sz="900" dirty="0" smtClean="0">
                <a:cs typeface="Times New Roman" panose="02020603050405020304" pitchFamily="18" charset="0"/>
              </a:rPr>
              <a:t>CINEA) 						Hans </a:t>
            </a:r>
            <a:r>
              <a:rPr lang="pl-PL" sz="900" dirty="0" err="1">
                <a:cs typeface="Times New Roman" panose="02020603050405020304" pitchFamily="18" charset="0"/>
              </a:rPr>
              <a:t>Rhein</a:t>
            </a:r>
            <a:r>
              <a:rPr lang="pl-PL" sz="900" dirty="0">
                <a:cs typeface="Times New Roman" panose="02020603050405020304" pitchFamily="18" charset="0"/>
              </a:rPr>
              <a:t>, Kierownik działu LIFE Energy + LIFE </a:t>
            </a:r>
            <a:r>
              <a:rPr lang="pl-PL" sz="900" dirty="0" err="1">
                <a:cs typeface="Times New Roman" panose="02020603050405020304" pitchFamily="18" charset="0"/>
              </a:rPr>
              <a:t>Climate</a:t>
            </a:r>
            <a:endParaRPr lang="pl-PL" sz="900" dirty="0">
              <a:cs typeface="Times New Roman" panose="02020603050405020304" pitchFamily="18" charset="0"/>
            </a:endParaRPr>
          </a:p>
          <a:p>
            <a:pPr marL="0" indent="0">
              <a:lnSpc>
                <a:spcPct val="100000"/>
              </a:lnSpc>
              <a:buNone/>
            </a:pPr>
            <a:r>
              <a:rPr lang="pl-PL" sz="900" dirty="0" smtClean="0">
                <a:solidFill>
                  <a:srgbClr val="0070C0"/>
                </a:solidFill>
                <a:cs typeface="Times New Roman" panose="02020603050405020304" pitchFamily="18" charset="0"/>
              </a:rPr>
              <a:t>10.45-10.50   	</a:t>
            </a:r>
            <a:r>
              <a:rPr lang="pl-PL" sz="900" dirty="0">
                <a:solidFill>
                  <a:srgbClr val="0070C0"/>
                </a:solidFill>
                <a:cs typeface="Times New Roman" panose="02020603050405020304" pitchFamily="18" charset="0"/>
              </a:rPr>
              <a:t>Działania Kraju Związkowego Brandenburgii na rzecz realizacji wymagań klimatycznych							</a:t>
            </a:r>
            <a:r>
              <a:rPr lang="pl-PL" sz="900" dirty="0">
                <a:cs typeface="Times New Roman" panose="02020603050405020304" pitchFamily="18" charset="0"/>
              </a:rPr>
              <a:t>Axel Vogel, Minister Rolnictwa, Środowiska i Ochrony Klimatu Kraju Związkowego Brandenburgii</a:t>
            </a:r>
          </a:p>
          <a:p>
            <a:pPr marL="0" indent="0">
              <a:lnSpc>
                <a:spcPct val="100000"/>
              </a:lnSpc>
              <a:buNone/>
            </a:pPr>
            <a:r>
              <a:rPr lang="pl-PL" sz="900" dirty="0" smtClean="0">
                <a:solidFill>
                  <a:srgbClr val="0070C0"/>
                </a:solidFill>
                <a:cs typeface="Times New Roman" panose="02020603050405020304" pitchFamily="18" charset="0"/>
              </a:rPr>
              <a:t>10.50-11.00	Wsparcie działań </a:t>
            </a:r>
            <a:r>
              <a:rPr lang="pl-PL" sz="900" dirty="0" err="1" smtClean="0">
                <a:solidFill>
                  <a:srgbClr val="0070C0"/>
                </a:solidFill>
                <a:cs typeface="Times New Roman" panose="02020603050405020304" pitchFamily="18" charset="0"/>
              </a:rPr>
              <a:t>proklimatycznych</a:t>
            </a:r>
            <a:r>
              <a:rPr lang="pl-PL" sz="900" dirty="0" smtClean="0">
                <a:solidFill>
                  <a:srgbClr val="0070C0"/>
                </a:solidFill>
                <a:cs typeface="Times New Roman" panose="02020603050405020304" pitchFamily="18" charset="0"/>
              </a:rPr>
              <a:t> w ramach środków NFOŚiGW                                                                                	                                    	                    	           		</a:t>
            </a:r>
            <a:r>
              <a:rPr lang="pl-PL" sz="900" dirty="0" smtClean="0">
                <a:cs typeface="Times New Roman" panose="02020603050405020304" pitchFamily="18" charset="0"/>
              </a:rPr>
              <a:t>Robert Gajda, Wiceprezes Narodowego Funduszu Ochrony </a:t>
            </a:r>
            <a:r>
              <a:rPr lang="pl-PL" sz="900" dirty="0">
                <a:cs typeface="Times New Roman" panose="02020603050405020304" pitchFamily="18" charset="0"/>
              </a:rPr>
              <a:t>Środowiska i Gospodarki </a:t>
            </a:r>
            <a:r>
              <a:rPr lang="pl-PL" sz="900" dirty="0" smtClean="0">
                <a:cs typeface="Times New Roman" panose="02020603050405020304" pitchFamily="18" charset="0"/>
              </a:rPr>
              <a:t>Wodnej</a:t>
            </a:r>
          </a:p>
          <a:p>
            <a:pPr marL="0" indent="0">
              <a:lnSpc>
                <a:spcPct val="100000"/>
              </a:lnSpc>
              <a:buNone/>
            </a:pPr>
            <a:r>
              <a:rPr lang="pl-PL" sz="900" dirty="0" smtClean="0">
                <a:solidFill>
                  <a:srgbClr val="0070C0"/>
                </a:solidFill>
                <a:cs typeface="Times New Roman" panose="02020603050405020304" pitchFamily="18" charset="0"/>
              </a:rPr>
              <a:t>11.00-11.10    	Uroczyste </a:t>
            </a:r>
            <a:r>
              <a:rPr lang="en-US" sz="900" dirty="0" err="1">
                <a:solidFill>
                  <a:srgbClr val="0070C0"/>
                </a:solidFill>
                <a:cs typeface="Times New Roman" panose="02020603050405020304" pitchFamily="18" charset="0"/>
              </a:rPr>
              <a:t>podpisanie</a:t>
            </a:r>
            <a:r>
              <a:rPr lang="en-US" sz="900" dirty="0">
                <a:solidFill>
                  <a:srgbClr val="0070C0"/>
                </a:solidFill>
                <a:cs typeface="Times New Roman" panose="02020603050405020304" pitchFamily="18" charset="0"/>
              </a:rPr>
              <a:t> </a:t>
            </a:r>
            <a:r>
              <a:rPr lang="en-US" sz="900" dirty="0" err="1">
                <a:solidFill>
                  <a:srgbClr val="0070C0"/>
                </a:solidFill>
                <a:cs typeface="Times New Roman" panose="02020603050405020304" pitchFamily="18" charset="0"/>
              </a:rPr>
              <a:t>deklaracji</a:t>
            </a:r>
            <a:r>
              <a:rPr lang="en-US" sz="900" dirty="0">
                <a:solidFill>
                  <a:srgbClr val="0070C0"/>
                </a:solidFill>
                <a:cs typeface="Times New Roman" panose="02020603050405020304" pitchFamily="18" charset="0"/>
              </a:rPr>
              <a:t> Powering Past Coal Alliance (PPCA</a:t>
            </a:r>
            <a:r>
              <a:rPr lang="en-US" sz="900" dirty="0" smtClean="0">
                <a:solidFill>
                  <a:srgbClr val="0070C0"/>
                </a:solidFill>
                <a:cs typeface="Times New Roman" panose="02020603050405020304" pitchFamily="18" charset="0"/>
              </a:rPr>
              <a:t>)</a:t>
            </a:r>
            <a:r>
              <a:rPr lang="pl-PL" sz="900" dirty="0">
                <a:solidFill>
                  <a:srgbClr val="0070C0"/>
                </a:solidFill>
                <a:cs typeface="Times New Roman" panose="02020603050405020304" pitchFamily="18" charset="0"/>
              </a:rPr>
              <a:t> </a:t>
            </a:r>
            <a:r>
              <a:rPr lang="pl-PL" sz="900" dirty="0" smtClean="0">
                <a:solidFill>
                  <a:srgbClr val="0070C0"/>
                </a:solidFill>
                <a:cs typeface="Times New Roman" panose="02020603050405020304" pitchFamily="18" charset="0"/>
              </a:rPr>
              <a:t>								</a:t>
            </a:r>
            <a:r>
              <a:rPr lang="pl-PL" sz="900" dirty="0" smtClean="0">
                <a:cs typeface="Times New Roman" panose="02020603050405020304" pitchFamily="18" charset="0"/>
              </a:rPr>
              <a:t>Marek Woźniak, Marszałek Województwa Wielkopolskiego, Anna </a:t>
            </a:r>
            <a:r>
              <a:rPr lang="pl-PL" sz="900" dirty="0" err="1" smtClean="0">
                <a:cs typeface="Times New Roman" panose="02020603050405020304" pitchFamily="18" charset="0"/>
              </a:rPr>
              <a:t>Clunes</a:t>
            </a:r>
            <a:r>
              <a:rPr lang="pl-PL" sz="900" dirty="0" smtClean="0">
                <a:cs typeface="Times New Roman" panose="02020603050405020304" pitchFamily="18" charset="0"/>
              </a:rPr>
              <a:t>, </a:t>
            </a:r>
            <a:r>
              <a:rPr lang="pl-PL" sz="900" dirty="0">
                <a:cs typeface="Times New Roman" panose="02020603050405020304" pitchFamily="18" charset="0"/>
              </a:rPr>
              <a:t>Ambasador Zjednoczonego Królestwa Wielkiej Brytanii i Irlandii Północnej </a:t>
            </a:r>
            <a:r>
              <a:rPr lang="pl-PL" sz="900" dirty="0" smtClean="0">
                <a:cs typeface="Times New Roman" panose="02020603050405020304" pitchFamily="18" charset="0"/>
              </a:rPr>
              <a:t>w Warszawie,  Catherine </a:t>
            </a:r>
            <a:r>
              <a:rPr lang="pl-PL" sz="900" dirty="0" err="1" smtClean="0">
                <a:cs typeface="Times New Roman" panose="02020603050405020304" pitchFamily="18" charset="0"/>
              </a:rPr>
              <a:t>Godin</a:t>
            </a:r>
            <a:r>
              <a:rPr lang="pl-PL" sz="900" dirty="0" smtClean="0">
                <a:cs typeface="Times New Roman" panose="02020603050405020304" pitchFamily="18" charset="0"/>
              </a:rPr>
              <a:t>, Ambasador Kanady </a:t>
            </a:r>
            <a:r>
              <a:rPr lang="pl-PL" sz="900" dirty="0">
                <a:cs typeface="Times New Roman" panose="02020603050405020304" pitchFamily="18" charset="0"/>
              </a:rPr>
              <a:t>w Polsce</a:t>
            </a:r>
            <a:endParaRPr lang="pl-PL" sz="900" dirty="0" smtClean="0">
              <a:cs typeface="Times New Roman" panose="02020603050405020304" pitchFamily="18" charset="0"/>
            </a:endParaRPr>
          </a:p>
          <a:p>
            <a:pPr marL="0" indent="0">
              <a:lnSpc>
                <a:spcPct val="100000"/>
              </a:lnSpc>
              <a:buNone/>
            </a:pPr>
            <a:r>
              <a:rPr lang="pl-PL" sz="900" dirty="0" smtClean="0">
                <a:solidFill>
                  <a:srgbClr val="0070C0"/>
                </a:solidFill>
                <a:cs typeface="Times New Roman" panose="02020603050405020304" pitchFamily="18" charset="0"/>
              </a:rPr>
              <a:t>11.10-11.30    	Przerwa kawowa</a:t>
            </a:r>
          </a:p>
          <a:p>
            <a:pPr marL="0" indent="0">
              <a:lnSpc>
                <a:spcPct val="100000"/>
              </a:lnSpc>
              <a:buNone/>
            </a:pPr>
            <a:r>
              <a:rPr lang="pl-PL" sz="900" dirty="0" smtClean="0">
                <a:solidFill>
                  <a:srgbClr val="0070C0"/>
                </a:solidFill>
                <a:cs typeface="Times New Roman" panose="02020603050405020304" pitchFamily="18" charset="0"/>
              </a:rPr>
              <a:t>11.30-11.45    	</a:t>
            </a:r>
            <a:r>
              <a:rPr lang="pl-PL" sz="900" dirty="0">
                <a:solidFill>
                  <a:srgbClr val="0070C0"/>
                </a:solidFill>
                <a:cs typeface="Times New Roman" panose="02020603050405020304" pitchFamily="18" charset="0"/>
              </a:rPr>
              <a:t>Wprowadzenie do debaty: Wyzwania rozwojowe regionów węglowych w warunkach transformacji energetycznej</a:t>
            </a:r>
            <a:r>
              <a:rPr lang="pl-PL" sz="900" dirty="0" smtClean="0">
                <a:solidFill>
                  <a:srgbClr val="0070C0"/>
                </a:solidFill>
                <a:cs typeface="Times New Roman" panose="02020603050405020304" pitchFamily="18" charset="0"/>
              </a:rPr>
              <a:t>						</a:t>
            </a:r>
            <a:r>
              <a:rPr lang="pl-PL" sz="900" dirty="0" smtClean="0">
                <a:cs typeface="Times New Roman" panose="02020603050405020304" pitchFamily="18" charset="0"/>
              </a:rPr>
              <a:t>Prof</a:t>
            </a:r>
            <a:r>
              <a:rPr lang="pl-PL" sz="900" dirty="0">
                <a:cs typeface="Times New Roman" panose="02020603050405020304" pitchFamily="18" charset="0"/>
              </a:rPr>
              <a:t>. </a:t>
            </a:r>
            <a:r>
              <a:rPr lang="pl-PL" sz="900" dirty="0" smtClean="0">
                <a:cs typeface="Times New Roman" panose="02020603050405020304" pitchFamily="18" charset="0"/>
              </a:rPr>
              <a:t>dr hab. Paweł </a:t>
            </a:r>
            <a:r>
              <a:rPr lang="pl-PL" sz="900" dirty="0" err="1">
                <a:cs typeface="Times New Roman" panose="02020603050405020304" pitchFamily="18" charset="0"/>
              </a:rPr>
              <a:t>Churski</a:t>
            </a:r>
            <a:r>
              <a:rPr lang="pl-PL" sz="900" dirty="0">
                <a:cs typeface="Times New Roman" panose="02020603050405020304" pitchFamily="18" charset="0"/>
              </a:rPr>
              <a:t>, </a:t>
            </a:r>
            <a:r>
              <a:rPr lang="pl-PL" sz="900" dirty="0" smtClean="0">
                <a:cs typeface="Times New Roman" panose="02020603050405020304" pitchFamily="18" charset="0"/>
              </a:rPr>
              <a:t>Dziekan </a:t>
            </a:r>
            <a:r>
              <a:rPr lang="pl-PL" sz="900" dirty="0" smtClean="0"/>
              <a:t>Wydziału</a:t>
            </a:r>
            <a:r>
              <a:rPr lang="pl-PL" sz="900" dirty="0"/>
              <a:t> Geografii Społeczno-Ekonomicznej i Gospodarki Przestrzennej </a:t>
            </a:r>
            <a:r>
              <a:rPr lang="pl-PL" sz="900" dirty="0" smtClean="0">
                <a:cs typeface="Times New Roman" panose="02020603050405020304" pitchFamily="18" charset="0"/>
              </a:rPr>
              <a:t>Uniwersytetu im. Adama Mickiewicza w Poznaniu</a:t>
            </a:r>
          </a:p>
          <a:p>
            <a:pPr marL="0" indent="0">
              <a:lnSpc>
                <a:spcPct val="100000"/>
              </a:lnSpc>
              <a:buNone/>
            </a:pPr>
            <a:r>
              <a:rPr lang="pl-PL" sz="900" dirty="0" smtClean="0">
                <a:solidFill>
                  <a:srgbClr val="0070C0"/>
                </a:solidFill>
                <a:cs typeface="Times New Roman" panose="02020603050405020304" pitchFamily="18" charset="0"/>
              </a:rPr>
              <a:t>11.45-12.45</a:t>
            </a:r>
            <a:r>
              <a:rPr lang="pl-PL" sz="900" dirty="0">
                <a:cs typeface="Times New Roman" panose="02020603050405020304" pitchFamily="18" charset="0"/>
              </a:rPr>
              <a:t>	</a:t>
            </a:r>
            <a:r>
              <a:rPr lang="pl-PL" sz="900" dirty="0">
                <a:solidFill>
                  <a:srgbClr val="0070C0"/>
                </a:solidFill>
                <a:cs typeface="Times New Roman" panose="02020603050405020304" pitchFamily="18" charset="0"/>
              </a:rPr>
              <a:t>D</a:t>
            </a:r>
            <a:r>
              <a:rPr lang="pl-PL" sz="900" dirty="0" smtClean="0">
                <a:solidFill>
                  <a:srgbClr val="0070C0"/>
                </a:solidFill>
                <a:cs typeface="Times New Roman" panose="02020603050405020304" pitchFamily="18" charset="0"/>
              </a:rPr>
              <a:t>ebata: Transformacja </a:t>
            </a:r>
            <a:r>
              <a:rPr lang="pl-PL" sz="900" dirty="0">
                <a:solidFill>
                  <a:srgbClr val="0070C0"/>
                </a:solidFill>
                <a:cs typeface="Times New Roman" panose="02020603050405020304" pitchFamily="18" charset="0"/>
              </a:rPr>
              <a:t>energetyczna Regionów Węglowych  	</a:t>
            </a:r>
            <a:r>
              <a:rPr lang="pl-PL" sz="900" dirty="0" smtClean="0">
                <a:solidFill>
                  <a:srgbClr val="0070C0"/>
                </a:solidFill>
                <a:cs typeface="Times New Roman" panose="02020603050405020304" pitchFamily="18" charset="0"/>
              </a:rPr>
              <a:t>							</a:t>
            </a:r>
            <a:r>
              <a:rPr lang="pl-PL" sz="900" dirty="0" smtClean="0">
                <a:cs typeface="Times New Roman" panose="02020603050405020304" pitchFamily="18" charset="0"/>
              </a:rPr>
              <a:t>Jacek Bogusławski, </a:t>
            </a:r>
            <a:r>
              <a:rPr lang="pl-PL" sz="900" dirty="0">
                <a:cs typeface="Times New Roman" panose="02020603050405020304" pitchFamily="18" charset="0"/>
              </a:rPr>
              <a:t>Członek </a:t>
            </a:r>
            <a:r>
              <a:rPr lang="pl-PL" sz="900" dirty="0" smtClean="0">
                <a:cs typeface="Times New Roman" panose="02020603050405020304" pitchFamily="18" charset="0"/>
              </a:rPr>
              <a:t>Zarządu Województwa Wielkopolskiego, Maciej Sytek, </a:t>
            </a:r>
            <a:r>
              <a:rPr lang="pl-PL" sz="900" dirty="0">
                <a:cs typeface="Times New Roman" panose="02020603050405020304" pitchFamily="18" charset="0"/>
              </a:rPr>
              <a:t>Pełnomocnik Zarządu Województwa Wielkopolskiego ds. restrukturyzacji </a:t>
            </a:r>
            <a:r>
              <a:rPr lang="pl-PL" sz="900" dirty="0" smtClean="0">
                <a:cs typeface="Times New Roman" panose="02020603050405020304" pitchFamily="18" charset="0"/>
              </a:rPr>
              <a:t>Wielkopolski Wschodniej oraz Prezes ARR 	S. A. w Koninie, </a:t>
            </a:r>
            <a:r>
              <a:rPr lang="pl-PL" sz="900" dirty="0">
                <a:cs typeface="Times New Roman" panose="02020603050405020304" pitchFamily="18" charset="0"/>
              </a:rPr>
              <a:t>p</a:t>
            </a:r>
            <a:r>
              <a:rPr lang="pl-PL" sz="900" dirty="0" smtClean="0">
                <a:cs typeface="Times New Roman" panose="02020603050405020304" pitchFamily="18" charset="0"/>
              </a:rPr>
              <a:t>rof</a:t>
            </a:r>
            <a:r>
              <a:rPr lang="pl-PL" sz="900" dirty="0">
                <a:cs typeface="Times New Roman" panose="02020603050405020304" pitchFamily="18" charset="0"/>
              </a:rPr>
              <a:t>. dr hab. Paweł </a:t>
            </a:r>
            <a:r>
              <a:rPr lang="pl-PL" sz="900" dirty="0" err="1">
                <a:cs typeface="Times New Roman" panose="02020603050405020304" pitchFamily="18" charset="0"/>
              </a:rPr>
              <a:t>Churski</a:t>
            </a:r>
            <a:r>
              <a:rPr lang="pl-PL" sz="900" dirty="0">
                <a:cs typeface="Times New Roman" panose="02020603050405020304" pitchFamily="18" charset="0"/>
              </a:rPr>
              <a:t>, Dziekan </a:t>
            </a:r>
            <a:r>
              <a:rPr lang="pl-PL" sz="900" dirty="0" err="1">
                <a:cs typeface="Times New Roman" panose="02020603050405020304" pitchFamily="18" charset="0"/>
              </a:rPr>
              <a:t>WGSEiGP</a:t>
            </a:r>
            <a:r>
              <a:rPr lang="pl-PL" sz="900" dirty="0">
                <a:cs typeface="Times New Roman" panose="02020603050405020304" pitchFamily="18" charset="0"/>
              </a:rPr>
              <a:t> </a:t>
            </a:r>
            <a:r>
              <a:rPr lang="pl-PL" sz="900" dirty="0" smtClean="0">
                <a:cs typeface="Times New Roman" panose="02020603050405020304" pitchFamily="18" charset="0"/>
              </a:rPr>
              <a:t>UAM, </a:t>
            </a:r>
            <a:r>
              <a:rPr lang="pl-PL" sz="900" dirty="0">
                <a:cs typeface="Times New Roman" panose="02020603050405020304" pitchFamily="18" charset="0"/>
              </a:rPr>
              <a:t>Andrzej </a:t>
            </a:r>
            <a:r>
              <a:rPr lang="pl-PL" sz="900" dirty="0" err="1" smtClean="0">
                <a:cs typeface="Times New Roman" panose="02020603050405020304" pitchFamily="18" charset="0"/>
              </a:rPr>
              <a:t>Janiszowski</a:t>
            </a:r>
            <a:r>
              <a:rPr lang="pl-PL" sz="900" dirty="0" smtClean="0">
                <a:cs typeface="Times New Roman" panose="02020603050405020304" pitchFamily="18" charset="0"/>
              </a:rPr>
              <a:t>, Wiceprezes </a:t>
            </a:r>
            <a:r>
              <a:rPr lang="pl-PL" sz="900" dirty="0">
                <a:cs typeface="Times New Roman" panose="02020603050405020304" pitchFamily="18" charset="0"/>
              </a:rPr>
              <a:t>Zarządu ZE PAK SA, </a:t>
            </a:r>
            <a:r>
              <a:rPr lang="pl-PL" sz="900" dirty="0" smtClean="0">
                <a:cs typeface="Times New Roman" panose="02020603050405020304" pitchFamily="18" charset="0"/>
              </a:rPr>
              <a:t>Joanna </a:t>
            </a:r>
            <a:r>
              <a:rPr lang="pl-PL" sz="900" dirty="0" err="1" smtClean="0">
                <a:cs typeface="Times New Roman" panose="02020603050405020304" pitchFamily="18" charset="0"/>
              </a:rPr>
              <a:t>Furmaga</a:t>
            </a:r>
            <a:r>
              <a:rPr lang="pl-PL" sz="900" dirty="0" smtClean="0">
                <a:cs typeface="Times New Roman" panose="02020603050405020304" pitchFamily="18" charset="0"/>
              </a:rPr>
              <a:t>, Prezeska Zarządu ZS Polska Zielona Sieć, Jakub </a:t>
            </a:r>
            <a:r>
              <a:rPr lang="pl-PL" sz="900" dirty="0" err="1" smtClean="0">
                <a:cs typeface="Times New Roman" panose="02020603050405020304" pitchFamily="18" charset="0"/>
              </a:rPr>
              <a:t>Gwit</a:t>
            </a:r>
            <a:r>
              <a:rPr lang="pl-PL" sz="900" dirty="0" smtClean="0">
                <a:cs typeface="Times New Roman" panose="02020603050405020304" pitchFamily="18" charset="0"/>
              </a:rPr>
              <a:t>, Wójt Gminy 	Powidz</a:t>
            </a:r>
            <a:endParaRPr lang="pl-PL" sz="900" dirty="0">
              <a:cs typeface="Times New Roman" panose="02020603050405020304" pitchFamily="18" charset="0"/>
            </a:endParaRPr>
          </a:p>
          <a:p>
            <a:pPr marL="0" indent="0">
              <a:lnSpc>
                <a:spcPct val="100000"/>
              </a:lnSpc>
              <a:buNone/>
            </a:pPr>
            <a:r>
              <a:rPr lang="pl-PL" sz="900" dirty="0" smtClean="0">
                <a:solidFill>
                  <a:srgbClr val="0070C0"/>
                </a:solidFill>
                <a:cs typeface="Times New Roman" panose="02020603050405020304" pitchFamily="18" charset="0"/>
              </a:rPr>
              <a:t>12.45-12.55	Projekt Life After Coal PL – najważniejsze wyzwania                                                                                                                                                           	  				</a:t>
            </a:r>
            <a:r>
              <a:rPr lang="pl-PL" sz="900" dirty="0" smtClean="0">
                <a:cs typeface="Times New Roman" panose="02020603050405020304" pitchFamily="18" charset="0"/>
              </a:rPr>
              <a:t>dr Jacek Willecki, Kierownik Projektu, p. o. Zastępcy Dyrektora Departamentu Zarządzania Środowiskiem i Klimatu Urzędu Marszałkowskiego Województwa Wielkopolskiego</a:t>
            </a:r>
          </a:p>
          <a:p>
            <a:pPr marL="0" indent="0">
              <a:lnSpc>
                <a:spcPct val="100000"/>
              </a:lnSpc>
              <a:buNone/>
            </a:pPr>
            <a:r>
              <a:rPr lang="pl-PL" sz="900" dirty="0" smtClean="0">
                <a:solidFill>
                  <a:srgbClr val="0070C0"/>
                </a:solidFill>
                <a:cs typeface="Times New Roman" panose="02020603050405020304" pitchFamily="18" charset="0"/>
              </a:rPr>
              <a:t>12.55-13.00	Podsumowanie i zakończenie konferencji </a:t>
            </a:r>
            <a:r>
              <a:rPr lang="pl-PL" sz="900" dirty="0" smtClean="0">
                <a:cs typeface="Times New Roman" panose="02020603050405020304" pitchFamily="18" charset="0"/>
              </a:rPr>
              <a:t>									Jacek Bogusławski, Członek Zarządu Województwa Wielkopolskiego</a:t>
            </a:r>
          </a:p>
          <a:p>
            <a:pPr marL="0" indent="0">
              <a:lnSpc>
                <a:spcPct val="100000"/>
              </a:lnSpc>
              <a:buNone/>
            </a:pPr>
            <a:r>
              <a:rPr lang="pl-PL" sz="900" dirty="0" smtClean="0">
                <a:solidFill>
                  <a:srgbClr val="0070C0"/>
                </a:solidFill>
                <a:cs typeface="Times New Roman" panose="02020603050405020304" pitchFamily="18" charset="0"/>
              </a:rPr>
              <a:t>13.00-13.30	Lunch</a:t>
            </a:r>
          </a:p>
          <a:p>
            <a:pPr marL="0" indent="0">
              <a:lnSpc>
                <a:spcPct val="100000"/>
              </a:lnSpc>
              <a:buNone/>
            </a:pPr>
            <a:endParaRPr lang="pl-PL" sz="900" dirty="0" smtClean="0">
              <a:cs typeface="Times New Roman" panose="02020603050405020304" pitchFamily="18" charset="0"/>
            </a:endParaRPr>
          </a:p>
        </p:txBody>
      </p:sp>
    </p:spTree>
    <p:extLst>
      <p:ext uri="{BB962C8B-B14F-4D97-AF65-F5344CB8AC3E}">
        <p14:creationId xmlns:p14="http://schemas.microsoft.com/office/powerpoint/2010/main" val="16256515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720</TotalTime>
  <Words>1181</Words>
  <Application>Microsoft Office PowerPoint</Application>
  <PresentationFormat>Panoramiczny</PresentationFormat>
  <Paragraphs>36</Paragraphs>
  <Slides>3</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vt:i4>
      </vt:variant>
    </vt:vector>
  </HeadingPairs>
  <TitlesOfParts>
    <vt:vector size="8" baseType="lpstr">
      <vt:lpstr>Arial</vt:lpstr>
      <vt:lpstr>Calibri</vt:lpstr>
      <vt:lpstr>Calibri Light</vt:lpstr>
      <vt:lpstr>Times New Roman</vt:lpstr>
      <vt:lpstr>Motyw pakietu Office</vt:lpstr>
      <vt:lpstr>Prezentacja programu PowerPoint</vt:lpstr>
      <vt:lpstr>II Opening Conference of the Project: Life After Coal PL - Implementation of the Strategy for Climate Neutrality Eastern Wielkopolska 2040 „Wielkopolska's road to climate neutrality” February 23, 2024, Session room of The Marshal Office of the Wielkopolska Region, Poznań, al. Niepodległości 34</vt:lpstr>
      <vt:lpstr>II Konferencja otwierająca Projekt: Life After Coal PL – Wdrażanie Strategii na rzecz Neutralności Klimatycznej Wielkopolska Wschodnia 2040 „Wielkopolska droga do neutralności klimatycznej” 23 lutego 2024 r., sala Sesyjna Urzędu Marszałkowskiego Województwa Wielkopolskiego w Poznaniu, al. Niepodległości 34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Jakubowicz Piotr</dc:creator>
  <cp:lastModifiedBy>Magdalena Jankowska</cp:lastModifiedBy>
  <cp:revision>87</cp:revision>
  <cp:lastPrinted>2024-02-06T10:06:13Z</cp:lastPrinted>
  <dcterms:created xsi:type="dcterms:W3CDTF">2023-10-11T12:32:47Z</dcterms:created>
  <dcterms:modified xsi:type="dcterms:W3CDTF">2024-02-20T09:14:08Z</dcterms:modified>
</cp:coreProperties>
</file>